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5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3399"/>
    <a:srgbClr val="FF3300"/>
    <a:srgbClr val="FF9900"/>
    <a:srgbClr val="3366CC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2C1DD16-028F-4292-9C19-8B2E47265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346BF2-0632-4963-AB04-24DFB0FE3B1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9525 h 1912"/>
              <a:gd name="T4" fmla="*/ 0 w 1588"/>
              <a:gd name="T5" fmla="*/ 9525 h 1912"/>
              <a:gd name="T6" fmla="*/ 0 w 1588"/>
              <a:gd name="T7" fmla="*/ 95250 h 1912"/>
              <a:gd name="T8" fmla="*/ 0 w 1588"/>
              <a:gd name="T9" fmla="*/ 3035300 h 1912"/>
              <a:gd name="T10" fmla="*/ 0 w 1588"/>
              <a:gd name="T11" fmla="*/ 3035300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87F93-B1C9-4F9C-8467-7AC4059A50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5A8F0-F1BD-49DE-8074-84F5E073D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B52B9-9F6A-4B96-94F2-940913949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A6F62-720B-4BE9-B649-31FBBF092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2E942-2C53-4B17-AA08-696A99B49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B7ED2-6F7A-4B58-A6E5-043F97EAB4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B7764-B167-4680-8B0A-52CBE1CBD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34BAC-1AC9-4E9F-B0C2-2C9050121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45044-3953-459B-B79C-A73D37A555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4F1E4-5317-4FD6-9D41-9A211A41F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44C58-4223-44BB-9929-4F7A6B8DA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900FF-5EBE-4FD8-B8F3-93245ADE4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DE0DFDB7-CB40-4918-98C3-52315BF05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3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ransition>
    <p:rand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828800" y="0"/>
            <a:ext cx="56388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  <a:latin typeface="Arial" charset="0"/>
              </a:rPr>
              <a:t>Môn</a:t>
            </a:r>
            <a:r>
              <a:rPr lang="en-US" sz="2000" b="1">
                <a:latin typeface="Arial" charset="0"/>
              </a:rPr>
              <a:t>: Toán</a:t>
            </a:r>
          </a:p>
          <a:p>
            <a:pPr algn="ctr" eaLnBrk="1" hangingPunct="1">
              <a:spcBef>
                <a:spcPct val="50000"/>
              </a:spcBef>
            </a:pPr>
            <a:endParaRPr lang="en-US" sz="2000" b="1">
              <a:latin typeface="Arial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971800" y="990600"/>
            <a:ext cx="3810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 u="sng">
                <a:solidFill>
                  <a:srgbClr val="FF3300"/>
                </a:solidFill>
                <a:latin typeface="Arial" charset="0"/>
              </a:rPr>
              <a:t>KIỂM TRA BÀI CŨ</a:t>
            </a:r>
            <a:r>
              <a:rPr lang="en-US" sz="2000">
                <a:latin typeface="Arial" charset="0"/>
              </a:rPr>
              <a:t> 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57200" y="1371600"/>
            <a:ext cx="8686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  <a:latin typeface="Arial" charset="0"/>
              </a:rPr>
              <a:t>Bài 3( 115):</a:t>
            </a:r>
            <a:r>
              <a:rPr lang="en-US" sz="2000">
                <a:latin typeface="Arial" charset="0"/>
              </a:rPr>
              <a:t> </a:t>
            </a:r>
            <a:r>
              <a:rPr lang="en-US" sz="2000" b="1">
                <a:latin typeface="Arial" charset="0"/>
              </a:rPr>
              <a:t>Có 6 hình lập phương nhỏ cạnh 1cm. Hãy xếp 6 hình lập phương đó thành một hình hộp chữ nhật. Có bao nhiêu cách xếp khác nhau?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762000" y="2286000"/>
            <a:ext cx="81534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00" b="1" u="sng">
                <a:solidFill>
                  <a:srgbClr val="FF3399"/>
                </a:solidFill>
                <a:latin typeface="Arial" charset="0"/>
              </a:rPr>
              <a:t>Đáp án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Có </a:t>
            </a:r>
            <a:r>
              <a:rPr lang="en-US" sz="2000" b="1" i="1">
                <a:latin typeface="Arial" charset="0"/>
              </a:rPr>
              <a:t>5 cách xếp 6</a:t>
            </a:r>
            <a:r>
              <a:rPr lang="en-US" sz="2000" b="1">
                <a:latin typeface="Arial" charset="0"/>
              </a:rPr>
              <a:t> hình lập phương cạnh 1cm thành hình hộp chữ nhật như sau: </a:t>
            </a:r>
          </a:p>
        </p:txBody>
      </p:sp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1828800" y="4038600"/>
            <a:ext cx="5105400" cy="2362200"/>
            <a:chOff x="1152" y="2544"/>
            <a:chExt cx="3216" cy="1488"/>
          </a:xfrm>
        </p:grpSpPr>
        <p:grpSp>
          <p:nvGrpSpPr>
            <p:cNvPr id="4103" name="Group 63"/>
            <p:cNvGrpSpPr>
              <a:grpSpLocks/>
            </p:cNvGrpSpPr>
            <p:nvPr/>
          </p:nvGrpSpPr>
          <p:grpSpPr bwMode="auto">
            <a:xfrm>
              <a:off x="2112" y="2544"/>
              <a:ext cx="1248" cy="288"/>
              <a:chOff x="2112" y="2544"/>
              <a:chExt cx="1248" cy="288"/>
            </a:xfrm>
          </p:grpSpPr>
          <p:sp>
            <p:nvSpPr>
              <p:cNvPr id="4132" name="AutoShape 16"/>
              <p:cNvSpPr>
                <a:spLocks noChangeArrowheads="1"/>
              </p:cNvSpPr>
              <p:nvPr/>
            </p:nvSpPr>
            <p:spPr bwMode="auto">
              <a:xfrm>
                <a:off x="2112" y="2544"/>
                <a:ext cx="288" cy="288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4133" name="AutoShape 17"/>
              <p:cNvSpPr>
                <a:spLocks noChangeArrowheads="1"/>
              </p:cNvSpPr>
              <p:nvPr/>
            </p:nvSpPr>
            <p:spPr bwMode="auto">
              <a:xfrm>
                <a:off x="2304" y="2544"/>
                <a:ext cx="288" cy="288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4134" name="AutoShape 20"/>
              <p:cNvSpPr>
                <a:spLocks noChangeArrowheads="1"/>
              </p:cNvSpPr>
              <p:nvPr/>
            </p:nvSpPr>
            <p:spPr bwMode="auto">
              <a:xfrm>
                <a:off x="2496" y="2544"/>
                <a:ext cx="288" cy="288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4135" name="AutoShape 21"/>
              <p:cNvSpPr>
                <a:spLocks noChangeArrowheads="1"/>
              </p:cNvSpPr>
              <p:nvPr/>
            </p:nvSpPr>
            <p:spPr bwMode="auto">
              <a:xfrm>
                <a:off x="2688" y="2544"/>
                <a:ext cx="288" cy="288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4136" name="AutoShape 23"/>
              <p:cNvSpPr>
                <a:spLocks noChangeArrowheads="1"/>
              </p:cNvSpPr>
              <p:nvPr/>
            </p:nvSpPr>
            <p:spPr bwMode="auto">
              <a:xfrm>
                <a:off x="2880" y="2544"/>
                <a:ext cx="288" cy="288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4137" name="AutoShape 24"/>
              <p:cNvSpPr>
                <a:spLocks noChangeArrowheads="1"/>
              </p:cNvSpPr>
              <p:nvPr/>
            </p:nvSpPr>
            <p:spPr bwMode="auto">
              <a:xfrm>
                <a:off x="3072" y="2544"/>
                <a:ext cx="288" cy="288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grpSp>
          <p:nvGrpSpPr>
            <p:cNvPr id="4104" name="Group 62"/>
            <p:cNvGrpSpPr>
              <a:grpSpLocks/>
            </p:cNvGrpSpPr>
            <p:nvPr/>
          </p:nvGrpSpPr>
          <p:grpSpPr bwMode="auto">
            <a:xfrm>
              <a:off x="1152" y="2784"/>
              <a:ext cx="288" cy="1248"/>
              <a:chOff x="1152" y="2784"/>
              <a:chExt cx="288" cy="1248"/>
            </a:xfrm>
          </p:grpSpPr>
          <p:sp>
            <p:nvSpPr>
              <p:cNvPr id="4126" name="AutoShape 12"/>
              <p:cNvSpPr>
                <a:spLocks noChangeArrowheads="1"/>
              </p:cNvSpPr>
              <p:nvPr/>
            </p:nvSpPr>
            <p:spPr bwMode="auto">
              <a:xfrm>
                <a:off x="1152" y="3744"/>
                <a:ext cx="288" cy="288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4127" name="AutoShape 14"/>
              <p:cNvSpPr>
                <a:spLocks noChangeArrowheads="1"/>
              </p:cNvSpPr>
              <p:nvPr/>
            </p:nvSpPr>
            <p:spPr bwMode="auto">
              <a:xfrm>
                <a:off x="1152" y="3552"/>
                <a:ext cx="288" cy="288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4128" name="AutoShape 30"/>
              <p:cNvSpPr>
                <a:spLocks noChangeArrowheads="1"/>
              </p:cNvSpPr>
              <p:nvPr/>
            </p:nvSpPr>
            <p:spPr bwMode="auto">
              <a:xfrm>
                <a:off x="1152" y="3360"/>
                <a:ext cx="288" cy="288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4129" name="AutoShape 31"/>
              <p:cNvSpPr>
                <a:spLocks noChangeArrowheads="1"/>
              </p:cNvSpPr>
              <p:nvPr/>
            </p:nvSpPr>
            <p:spPr bwMode="auto">
              <a:xfrm>
                <a:off x="1152" y="3168"/>
                <a:ext cx="288" cy="288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4130" name="AutoShape 33"/>
              <p:cNvSpPr>
                <a:spLocks noChangeArrowheads="1"/>
              </p:cNvSpPr>
              <p:nvPr/>
            </p:nvSpPr>
            <p:spPr bwMode="auto">
              <a:xfrm>
                <a:off x="1152" y="2976"/>
                <a:ext cx="288" cy="288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4131" name="AutoShape 34"/>
              <p:cNvSpPr>
                <a:spLocks noChangeArrowheads="1"/>
              </p:cNvSpPr>
              <p:nvPr/>
            </p:nvSpPr>
            <p:spPr bwMode="auto">
              <a:xfrm>
                <a:off x="1152" y="2784"/>
                <a:ext cx="288" cy="288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grpSp>
          <p:nvGrpSpPr>
            <p:cNvPr id="4105" name="Group 64"/>
            <p:cNvGrpSpPr>
              <a:grpSpLocks/>
            </p:cNvGrpSpPr>
            <p:nvPr/>
          </p:nvGrpSpPr>
          <p:grpSpPr bwMode="auto">
            <a:xfrm>
              <a:off x="1728" y="3552"/>
              <a:ext cx="672" cy="480"/>
              <a:chOff x="1728" y="3552"/>
              <a:chExt cx="672" cy="480"/>
            </a:xfrm>
          </p:grpSpPr>
          <p:sp>
            <p:nvSpPr>
              <p:cNvPr id="4120" name="AutoShape 36"/>
              <p:cNvSpPr>
                <a:spLocks noChangeArrowheads="1"/>
              </p:cNvSpPr>
              <p:nvPr/>
            </p:nvSpPr>
            <p:spPr bwMode="auto">
              <a:xfrm>
                <a:off x="1728" y="3744"/>
                <a:ext cx="288" cy="288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4121" name="AutoShape 37"/>
              <p:cNvSpPr>
                <a:spLocks noChangeArrowheads="1"/>
              </p:cNvSpPr>
              <p:nvPr/>
            </p:nvSpPr>
            <p:spPr bwMode="auto">
              <a:xfrm>
                <a:off x="1920" y="3744"/>
                <a:ext cx="288" cy="288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4122" name="AutoShape 38"/>
              <p:cNvSpPr>
                <a:spLocks noChangeArrowheads="1"/>
              </p:cNvSpPr>
              <p:nvPr/>
            </p:nvSpPr>
            <p:spPr bwMode="auto">
              <a:xfrm>
                <a:off x="2112" y="3744"/>
                <a:ext cx="288" cy="288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4123" name="AutoShape 41"/>
              <p:cNvSpPr>
                <a:spLocks noChangeArrowheads="1"/>
              </p:cNvSpPr>
              <p:nvPr/>
            </p:nvSpPr>
            <p:spPr bwMode="auto">
              <a:xfrm>
                <a:off x="1728" y="3552"/>
                <a:ext cx="288" cy="288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4124" name="AutoShape 42"/>
              <p:cNvSpPr>
                <a:spLocks noChangeArrowheads="1"/>
              </p:cNvSpPr>
              <p:nvPr/>
            </p:nvSpPr>
            <p:spPr bwMode="auto">
              <a:xfrm>
                <a:off x="1920" y="3552"/>
                <a:ext cx="288" cy="288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4125" name="AutoShape 43"/>
              <p:cNvSpPr>
                <a:spLocks noChangeArrowheads="1"/>
              </p:cNvSpPr>
              <p:nvPr/>
            </p:nvSpPr>
            <p:spPr bwMode="auto">
              <a:xfrm>
                <a:off x="2112" y="3552"/>
                <a:ext cx="288" cy="288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grpSp>
          <p:nvGrpSpPr>
            <p:cNvPr id="4106" name="Group 65"/>
            <p:cNvGrpSpPr>
              <a:grpSpLocks/>
            </p:cNvGrpSpPr>
            <p:nvPr/>
          </p:nvGrpSpPr>
          <p:grpSpPr bwMode="auto">
            <a:xfrm>
              <a:off x="3024" y="3696"/>
              <a:ext cx="720" cy="288"/>
              <a:chOff x="3024" y="3696"/>
              <a:chExt cx="720" cy="288"/>
            </a:xfrm>
          </p:grpSpPr>
          <p:sp>
            <p:nvSpPr>
              <p:cNvPr id="4114" name="AutoShape 44"/>
              <p:cNvSpPr>
                <a:spLocks noChangeArrowheads="1"/>
              </p:cNvSpPr>
              <p:nvPr/>
            </p:nvSpPr>
            <p:spPr bwMode="auto">
              <a:xfrm>
                <a:off x="3072" y="3696"/>
                <a:ext cx="288" cy="240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4115" name="AutoShape 45"/>
              <p:cNvSpPr>
                <a:spLocks noChangeArrowheads="1"/>
              </p:cNvSpPr>
              <p:nvPr/>
            </p:nvSpPr>
            <p:spPr bwMode="auto">
              <a:xfrm>
                <a:off x="3264" y="3696"/>
                <a:ext cx="288" cy="240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4116" name="AutoShape 46"/>
              <p:cNvSpPr>
                <a:spLocks noChangeArrowheads="1"/>
              </p:cNvSpPr>
              <p:nvPr/>
            </p:nvSpPr>
            <p:spPr bwMode="auto">
              <a:xfrm>
                <a:off x="3456" y="3696"/>
                <a:ext cx="288" cy="240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4117" name="AutoShape 49"/>
              <p:cNvSpPr>
                <a:spLocks noChangeArrowheads="1"/>
              </p:cNvSpPr>
              <p:nvPr/>
            </p:nvSpPr>
            <p:spPr bwMode="auto">
              <a:xfrm>
                <a:off x="3024" y="3744"/>
                <a:ext cx="288" cy="240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4118" name="AutoShape 50"/>
              <p:cNvSpPr>
                <a:spLocks noChangeArrowheads="1"/>
              </p:cNvSpPr>
              <p:nvPr/>
            </p:nvSpPr>
            <p:spPr bwMode="auto">
              <a:xfrm>
                <a:off x="3216" y="3744"/>
                <a:ext cx="288" cy="240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4119" name="AutoShape 51"/>
              <p:cNvSpPr>
                <a:spLocks noChangeArrowheads="1"/>
              </p:cNvSpPr>
              <p:nvPr/>
            </p:nvSpPr>
            <p:spPr bwMode="auto">
              <a:xfrm>
                <a:off x="3408" y="3744"/>
                <a:ext cx="288" cy="240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grpSp>
          <p:nvGrpSpPr>
            <p:cNvPr id="4107" name="Group 66"/>
            <p:cNvGrpSpPr>
              <a:grpSpLocks/>
            </p:cNvGrpSpPr>
            <p:nvPr/>
          </p:nvGrpSpPr>
          <p:grpSpPr bwMode="auto">
            <a:xfrm>
              <a:off x="3888" y="2736"/>
              <a:ext cx="480" cy="672"/>
              <a:chOff x="3888" y="2736"/>
              <a:chExt cx="480" cy="672"/>
            </a:xfrm>
          </p:grpSpPr>
          <p:sp>
            <p:nvSpPr>
              <p:cNvPr id="4108" name="AutoShape 54"/>
              <p:cNvSpPr>
                <a:spLocks noChangeArrowheads="1"/>
              </p:cNvSpPr>
              <p:nvPr/>
            </p:nvSpPr>
            <p:spPr bwMode="auto">
              <a:xfrm rot="5400000">
                <a:off x="3888" y="2736"/>
                <a:ext cx="288" cy="288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4109" name="AutoShape 55"/>
              <p:cNvSpPr>
                <a:spLocks noChangeArrowheads="1"/>
              </p:cNvSpPr>
              <p:nvPr/>
            </p:nvSpPr>
            <p:spPr bwMode="auto">
              <a:xfrm rot="5400000">
                <a:off x="3888" y="2928"/>
                <a:ext cx="288" cy="288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4110" name="AutoShape 56"/>
              <p:cNvSpPr>
                <a:spLocks noChangeArrowheads="1"/>
              </p:cNvSpPr>
              <p:nvPr/>
            </p:nvSpPr>
            <p:spPr bwMode="auto">
              <a:xfrm rot="5400000">
                <a:off x="3888" y="3120"/>
                <a:ext cx="288" cy="288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4111" name="AutoShape 57"/>
              <p:cNvSpPr>
                <a:spLocks noChangeArrowheads="1"/>
              </p:cNvSpPr>
              <p:nvPr/>
            </p:nvSpPr>
            <p:spPr bwMode="auto">
              <a:xfrm rot="5400000">
                <a:off x="4080" y="2736"/>
                <a:ext cx="288" cy="288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4112" name="AutoShape 58"/>
              <p:cNvSpPr>
                <a:spLocks noChangeArrowheads="1"/>
              </p:cNvSpPr>
              <p:nvPr/>
            </p:nvSpPr>
            <p:spPr bwMode="auto">
              <a:xfrm rot="5400000">
                <a:off x="4080" y="2928"/>
                <a:ext cx="288" cy="288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4113" name="AutoShape 59"/>
              <p:cNvSpPr>
                <a:spLocks noChangeArrowheads="1"/>
              </p:cNvSpPr>
              <p:nvPr/>
            </p:nvSpPr>
            <p:spPr bwMode="auto">
              <a:xfrm rot="5400000">
                <a:off x="4080" y="3120"/>
                <a:ext cx="288" cy="288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1066800" y="0"/>
            <a:ext cx="7239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1371600" y="0"/>
            <a:ext cx="54102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000" b="1">
                <a:solidFill>
                  <a:srgbClr val="FF9900"/>
                </a:solidFill>
                <a:latin typeface="Arial" charset="0"/>
              </a:rPr>
              <a:t>Môn</a:t>
            </a:r>
            <a:r>
              <a:rPr lang="en-US" sz="2000" b="1">
                <a:latin typeface="Arial" charset="0"/>
              </a:rPr>
              <a:t>: Toán</a:t>
            </a:r>
          </a:p>
          <a:p>
            <a:pPr eaLnBrk="1" hangingPunct="1"/>
            <a:r>
              <a:rPr lang="en-US" sz="2000" b="1">
                <a:latin typeface="Arial" charset="0"/>
              </a:rPr>
              <a:t>                         </a:t>
            </a:r>
            <a:r>
              <a:rPr lang="en-US" sz="2000" b="1">
                <a:solidFill>
                  <a:srgbClr val="FF9900"/>
                </a:solidFill>
                <a:latin typeface="Arial" charset="0"/>
              </a:rPr>
              <a:t>B</a:t>
            </a:r>
            <a:r>
              <a:rPr lang="en-US" sz="1600" b="1">
                <a:solidFill>
                  <a:srgbClr val="FF9900"/>
                </a:solidFill>
                <a:latin typeface="Arial" charset="0"/>
              </a:rPr>
              <a:t>ài</a:t>
            </a:r>
            <a:r>
              <a:rPr lang="en-US" sz="1600" b="1">
                <a:latin typeface="Arial" charset="0"/>
              </a:rPr>
              <a:t>:</a:t>
            </a:r>
            <a:endParaRPr lang="en-US" sz="2000" b="1">
              <a:latin typeface="Arial" charset="0"/>
            </a:endParaRPr>
          </a:p>
          <a:p>
            <a:pPr eaLnBrk="1" hangingPunct="1"/>
            <a:endParaRPr lang="en-US" sz="2000" b="1"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886200" y="762000"/>
            <a:ext cx="563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  <a:latin typeface="Arial" charset="0"/>
              </a:rPr>
              <a:t>Xăng – ti – mét khối. Đề - xi – mét khối</a:t>
            </a:r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304800" y="1524000"/>
            <a:ext cx="7086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-1905000" y="1752600"/>
            <a:ext cx="7315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4" eaLnBrk="1" hangingPunct="1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000" b="1" u="sng">
                <a:solidFill>
                  <a:srgbClr val="FFFF00"/>
                </a:solidFill>
                <a:latin typeface="Arial" charset="0"/>
              </a:rPr>
              <a:t>Hoạt động 1: Xăng- ti- mét khối.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914400" y="2590800"/>
            <a:ext cx="762000" cy="995363"/>
            <a:chOff x="576" y="1632"/>
            <a:chExt cx="480" cy="627"/>
          </a:xfrm>
        </p:grpSpPr>
        <p:sp>
          <p:nvSpPr>
            <p:cNvPr id="5144" name="AutoShape 9"/>
            <p:cNvSpPr>
              <a:spLocks noChangeArrowheads="1"/>
            </p:cNvSpPr>
            <p:nvPr/>
          </p:nvSpPr>
          <p:spPr bwMode="auto">
            <a:xfrm>
              <a:off x="634" y="1632"/>
              <a:ext cx="422" cy="41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45" name="Text Box 10"/>
            <p:cNvSpPr txBox="1">
              <a:spLocks noChangeArrowheads="1"/>
            </p:cNvSpPr>
            <p:nvPr/>
          </p:nvSpPr>
          <p:spPr bwMode="auto">
            <a:xfrm>
              <a:off x="576" y="2046"/>
              <a:ext cx="48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1600" b="1">
                  <a:solidFill>
                    <a:srgbClr val="FF9900"/>
                  </a:solidFill>
                  <a:latin typeface="Arial" charset="0"/>
                </a:rPr>
                <a:t>1cm</a:t>
              </a:r>
            </a:p>
          </p:txBody>
        </p:sp>
      </p:grp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762000" y="2819400"/>
            <a:ext cx="838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1600">
                <a:latin typeface="Arial" charset="0"/>
              </a:rPr>
              <a:t>  </a:t>
            </a:r>
            <a:r>
              <a:rPr lang="en-US" sz="1600" b="1">
                <a:solidFill>
                  <a:schemeClr val="bg2"/>
                </a:solidFill>
                <a:latin typeface="Arial" charset="0"/>
              </a:rPr>
              <a:t>1cm</a:t>
            </a:r>
            <a:r>
              <a:rPr lang="en-US" sz="1600" b="1" baseline="30000">
                <a:solidFill>
                  <a:schemeClr val="bg2"/>
                </a:solidFill>
                <a:latin typeface="Arial" charset="0"/>
              </a:rPr>
              <a:t>3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0" y="3733800"/>
            <a:ext cx="4191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600">
                <a:latin typeface="Arial" charset="0"/>
              </a:rPr>
              <a:t> </a:t>
            </a:r>
            <a:r>
              <a:rPr lang="en-US" sz="2000" b="1" i="1">
                <a:solidFill>
                  <a:srgbClr val="FFFF00"/>
                </a:solidFill>
                <a:latin typeface="Arial" charset="0"/>
              </a:rPr>
              <a:t>Xăng – ti – mét khối</a:t>
            </a:r>
            <a:r>
              <a:rPr lang="en-US" sz="2000" b="1">
                <a:solidFill>
                  <a:srgbClr val="FFFF00"/>
                </a:solidFill>
                <a:latin typeface="Arial" charset="0"/>
              </a:rPr>
              <a:t> là thể tích của hình lập phương có cạnh dài 1cm.</a:t>
            </a: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0" y="5029200"/>
            <a:ext cx="3886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600"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Xăng – ti – mét khối viết tắt là:</a:t>
            </a:r>
            <a:r>
              <a:rPr lang="en-US" sz="1600">
                <a:latin typeface="Arial" charset="0"/>
              </a:rPr>
              <a:t> </a:t>
            </a: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381000" y="5410200"/>
            <a:ext cx="91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  <a:latin typeface="Arial" charset="0"/>
              </a:rPr>
              <a:t>cm</a:t>
            </a: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838200" y="5257800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  <a:latin typeface="Arial" charset="0"/>
              </a:rPr>
              <a:t>3</a:t>
            </a:r>
          </a:p>
        </p:txBody>
      </p:sp>
      <p:sp>
        <p:nvSpPr>
          <p:cNvPr id="3097" name="Line 25"/>
          <p:cNvSpPr>
            <a:spLocks noChangeShapeType="1"/>
          </p:cNvSpPr>
          <p:nvPr/>
        </p:nvSpPr>
        <p:spPr bwMode="auto">
          <a:xfrm>
            <a:off x="4495800" y="1905000"/>
            <a:ext cx="0" cy="47244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4" name="Text Box 26"/>
          <p:cNvSpPr txBox="1">
            <a:spLocks noChangeArrowheads="1"/>
          </p:cNvSpPr>
          <p:nvPr/>
        </p:nvSpPr>
        <p:spPr bwMode="auto">
          <a:xfrm>
            <a:off x="4953000" y="1752600"/>
            <a:ext cx="4191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2667000" y="1752600"/>
            <a:ext cx="6477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4" eaLnBrk="1" hangingPunct="1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000" b="1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2000" b="1" u="sng">
                <a:solidFill>
                  <a:srgbClr val="FFFF00"/>
                </a:solidFill>
                <a:latin typeface="Arial" charset="0"/>
              </a:rPr>
              <a:t>Hoạt động 2: Đề - xi - mét khối.</a:t>
            </a:r>
          </a:p>
          <a:p>
            <a:endParaRPr lang="en-US" sz="2000" b="1">
              <a:solidFill>
                <a:srgbClr val="FFFF00"/>
              </a:solidFill>
              <a:latin typeface="Arial" charset="0"/>
            </a:endParaRPr>
          </a:p>
        </p:txBody>
      </p: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5181600" y="2209800"/>
            <a:ext cx="2819400" cy="2992438"/>
            <a:chOff x="3312" y="1392"/>
            <a:chExt cx="2160" cy="2164"/>
          </a:xfrm>
        </p:grpSpPr>
        <p:sp>
          <p:nvSpPr>
            <p:cNvPr id="5142" name="AutoShape 30"/>
            <p:cNvSpPr>
              <a:spLocks noChangeArrowheads="1"/>
            </p:cNvSpPr>
            <p:nvPr/>
          </p:nvSpPr>
          <p:spPr bwMode="auto">
            <a:xfrm>
              <a:off x="3312" y="1392"/>
              <a:ext cx="2160" cy="192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43" name="Text Box 31"/>
            <p:cNvSpPr txBox="1">
              <a:spLocks noChangeArrowheads="1"/>
            </p:cNvSpPr>
            <p:nvPr/>
          </p:nvSpPr>
          <p:spPr bwMode="auto">
            <a:xfrm>
              <a:off x="3840" y="3311"/>
              <a:ext cx="1152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FF9900"/>
                  </a:solidFill>
                  <a:latin typeface="Arial" charset="0"/>
                </a:rPr>
                <a:t>1 dm</a:t>
              </a:r>
            </a:p>
          </p:txBody>
        </p:sp>
      </p:grpSp>
      <p:sp>
        <p:nvSpPr>
          <p:cNvPr id="3105" name="Text Box 33"/>
          <p:cNvSpPr txBox="1">
            <a:spLocks noChangeArrowheads="1"/>
          </p:cNvSpPr>
          <p:nvPr/>
        </p:nvSpPr>
        <p:spPr bwMode="auto">
          <a:xfrm>
            <a:off x="5562600" y="3352800"/>
            <a:ext cx="160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bg2"/>
                </a:solidFill>
                <a:latin typeface="Arial" charset="0"/>
              </a:rPr>
              <a:t>1dm</a:t>
            </a:r>
            <a:r>
              <a:rPr lang="en-US" sz="3200" b="1" baseline="30000">
                <a:solidFill>
                  <a:schemeClr val="bg2"/>
                </a:solidFill>
                <a:latin typeface="Arial" charset="0"/>
              </a:rPr>
              <a:t>3</a:t>
            </a:r>
          </a:p>
        </p:txBody>
      </p:sp>
      <p:sp>
        <p:nvSpPr>
          <p:cNvPr id="3107" name="Text Box 35"/>
          <p:cNvSpPr txBox="1">
            <a:spLocks noChangeArrowheads="1"/>
          </p:cNvSpPr>
          <p:nvPr/>
        </p:nvSpPr>
        <p:spPr bwMode="auto">
          <a:xfrm>
            <a:off x="4495800" y="5181600"/>
            <a:ext cx="4648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600">
                <a:latin typeface="Arial" charset="0"/>
              </a:rPr>
              <a:t> </a:t>
            </a:r>
            <a:r>
              <a:rPr lang="en-US" sz="2000" b="1" i="1">
                <a:solidFill>
                  <a:srgbClr val="FFFF00"/>
                </a:solidFill>
                <a:latin typeface="Arial" charset="0"/>
              </a:rPr>
              <a:t>Đề - xi – mét khối</a:t>
            </a:r>
            <a:r>
              <a:rPr lang="en-US" sz="2000" b="1">
                <a:solidFill>
                  <a:srgbClr val="FFFF00"/>
                </a:solidFill>
                <a:latin typeface="Arial" charset="0"/>
              </a:rPr>
              <a:t> là thể tích của hình lập phương có cạnh dài 1dm.</a:t>
            </a:r>
          </a:p>
        </p:txBody>
      </p:sp>
      <p:sp>
        <p:nvSpPr>
          <p:cNvPr id="3109" name="Text Box 37"/>
          <p:cNvSpPr txBox="1">
            <a:spLocks noChangeArrowheads="1"/>
          </p:cNvSpPr>
          <p:nvPr/>
        </p:nvSpPr>
        <p:spPr bwMode="auto">
          <a:xfrm>
            <a:off x="8229600" y="6096000"/>
            <a:ext cx="129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 </a:t>
            </a:r>
            <a:r>
              <a:rPr lang="en-US" b="1">
                <a:solidFill>
                  <a:srgbClr val="FFFF00"/>
                </a:solidFill>
                <a:latin typeface="Arial" charset="0"/>
              </a:rPr>
              <a:t>dm</a:t>
            </a:r>
          </a:p>
        </p:txBody>
      </p:sp>
      <p:sp>
        <p:nvSpPr>
          <p:cNvPr id="3110" name="Text Box 38"/>
          <p:cNvSpPr txBox="1">
            <a:spLocks noChangeArrowheads="1"/>
          </p:cNvSpPr>
          <p:nvPr/>
        </p:nvSpPr>
        <p:spPr bwMode="auto">
          <a:xfrm>
            <a:off x="8839200" y="5943600"/>
            <a:ext cx="6381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  <a:latin typeface="Arial" charset="0"/>
              </a:rPr>
              <a:t>3</a:t>
            </a:r>
          </a:p>
        </p:txBody>
      </p:sp>
      <p:sp>
        <p:nvSpPr>
          <p:cNvPr id="3112" name="Text Box 40"/>
          <p:cNvSpPr txBox="1">
            <a:spLocks noChangeArrowheads="1"/>
          </p:cNvSpPr>
          <p:nvPr/>
        </p:nvSpPr>
        <p:spPr bwMode="auto">
          <a:xfrm>
            <a:off x="4572000" y="6096000"/>
            <a:ext cx="40386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000">
                <a:latin typeface="Arial" charset="0"/>
              </a:rPr>
              <a:t>Đề - xi – mét khối viết tắt là: </a:t>
            </a:r>
          </a:p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2" dur="1" fill="hold"/>
                                        <p:tgtEl>
                                          <p:spTgt spid="31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  <p:bldP spid="3080" grpId="0"/>
      <p:bldP spid="3091" grpId="0"/>
      <p:bldP spid="3093" grpId="0"/>
      <p:bldP spid="3094" grpId="0"/>
      <p:bldP spid="3095" grpId="0"/>
      <p:bldP spid="3096" grpId="0"/>
      <p:bldP spid="3097" grpId="0" animBg="1"/>
      <p:bldP spid="3099" grpId="0"/>
      <p:bldP spid="3105" grpId="0"/>
      <p:bldP spid="3107" grpId="0"/>
      <p:bldP spid="3109" grpId="0"/>
      <p:bldP spid="3110" grpId="0"/>
      <p:bldP spid="31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1066800" y="0"/>
            <a:ext cx="80772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9900"/>
                </a:solidFill>
                <a:latin typeface="Arial" charset="0"/>
              </a:rPr>
              <a:t>Môn</a:t>
            </a:r>
            <a:r>
              <a:rPr lang="en-US" sz="2000">
                <a:latin typeface="Arial" charset="0"/>
              </a:rPr>
              <a:t>: Toán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latin typeface="Arial" charset="0"/>
              </a:rPr>
              <a:t>              </a:t>
            </a:r>
            <a:r>
              <a:rPr lang="en-US" sz="2000" b="1">
                <a:solidFill>
                  <a:srgbClr val="FF9900"/>
                </a:solidFill>
                <a:latin typeface="Arial" charset="0"/>
              </a:rPr>
              <a:t>Bài</a:t>
            </a:r>
            <a:r>
              <a:rPr lang="en-US" sz="2000">
                <a:latin typeface="Arial" charset="0"/>
              </a:rPr>
              <a:t>  : </a:t>
            </a:r>
            <a:r>
              <a:rPr lang="en-US" sz="2000" b="1">
                <a:solidFill>
                  <a:srgbClr val="FF3300"/>
                </a:solidFill>
                <a:latin typeface="Arial" charset="0"/>
              </a:rPr>
              <a:t>Xăng – ti – mét khối. Đề - xi – mét khối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0" y="160020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000" b="1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2000" b="1" u="sng">
                <a:solidFill>
                  <a:srgbClr val="FFFF00"/>
                </a:solidFill>
                <a:latin typeface="Arial" charset="0"/>
              </a:rPr>
              <a:t>Hoạt động 3: Mối quan hệ giữa xăng - mét khối và đề - xi – mét khối </a:t>
            </a:r>
          </a:p>
        </p:txBody>
      </p:sp>
      <p:sp>
        <p:nvSpPr>
          <p:cNvPr id="10271" name="Rectangle 31"/>
          <p:cNvSpPr>
            <a:spLocks noChangeArrowheads="1"/>
          </p:cNvSpPr>
          <p:nvPr/>
        </p:nvSpPr>
        <p:spPr bwMode="auto">
          <a:xfrm>
            <a:off x="1447800" y="4114800"/>
            <a:ext cx="1371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FF00"/>
                </a:solidFill>
                <a:latin typeface="Arial" charset="0"/>
              </a:rPr>
              <a:t>1dm</a:t>
            </a:r>
            <a:r>
              <a:rPr lang="en-US" sz="3600" b="1" baseline="30000">
                <a:solidFill>
                  <a:srgbClr val="FFFF00"/>
                </a:solidFill>
                <a:latin typeface="Arial" charset="0"/>
              </a:rPr>
              <a:t>3</a:t>
            </a:r>
          </a:p>
        </p:txBody>
      </p:sp>
      <p:grpSp>
        <p:nvGrpSpPr>
          <p:cNvPr id="2" name="Group 86"/>
          <p:cNvGrpSpPr>
            <a:grpSpLocks/>
          </p:cNvGrpSpPr>
          <p:nvPr/>
        </p:nvGrpSpPr>
        <p:grpSpPr bwMode="auto">
          <a:xfrm>
            <a:off x="5715000" y="5638800"/>
            <a:ext cx="1752600" cy="704850"/>
            <a:chOff x="4176" y="3408"/>
            <a:chExt cx="1104" cy="444"/>
          </a:xfrm>
        </p:grpSpPr>
        <p:sp>
          <p:nvSpPr>
            <p:cNvPr id="6187" name="Line 33"/>
            <p:cNvSpPr>
              <a:spLocks noChangeShapeType="1"/>
            </p:cNvSpPr>
            <p:nvPr/>
          </p:nvSpPr>
          <p:spPr bwMode="auto">
            <a:xfrm>
              <a:off x="4176" y="3408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8" name="Text Box 38"/>
            <p:cNvSpPr txBox="1">
              <a:spLocks noChangeArrowheads="1"/>
            </p:cNvSpPr>
            <p:nvPr/>
          </p:nvSpPr>
          <p:spPr bwMode="auto">
            <a:xfrm>
              <a:off x="4560" y="3600"/>
              <a:ext cx="72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FFFF00"/>
                  </a:solidFill>
                  <a:latin typeface="Arial" charset="0"/>
                </a:rPr>
                <a:t>1cm</a:t>
              </a:r>
              <a:r>
                <a:rPr lang="en-US" sz="2000" baseline="30000">
                  <a:solidFill>
                    <a:srgbClr val="FFFF00"/>
                  </a:solidFill>
                  <a:latin typeface="Arial" charset="0"/>
                </a:rPr>
                <a:t>3</a:t>
              </a:r>
            </a:p>
          </p:txBody>
        </p:sp>
      </p:grpSp>
      <p:grpSp>
        <p:nvGrpSpPr>
          <p:cNvPr id="3" name="Group 93"/>
          <p:cNvGrpSpPr>
            <a:grpSpLocks/>
          </p:cNvGrpSpPr>
          <p:nvPr/>
        </p:nvGrpSpPr>
        <p:grpSpPr bwMode="auto">
          <a:xfrm>
            <a:off x="4419600" y="2590800"/>
            <a:ext cx="4419600" cy="2362200"/>
            <a:chOff x="3168" y="1440"/>
            <a:chExt cx="2736" cy="1632"/>
          </a:xfrm>
        </p:grpSpPr>
        <p:sp>
          <p:nvSpPr>
            <p:cNvPr id="6184" name="Rectangle 90"/>
            <p:cNvSpPr>
              <a:spLocks noChangeArrowheads="1"/>
            </p:cNvSpPr>
            <p:nvPr/>
          </p:nvSpPr>
          <p:spPr bwMode="auto">
            <a:xfrm>
              <a:off x="3168" y="2304"/>
              <a:ext cx="2736" cy="76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buFont typeface="Wingdings" pitchFamily="2" charset="2"/>
                <a:buChar char="v"/>
              </a:pPr>
              <a:r>
                <a:rPr lang="en-US" sz="2000">
                  <a:latin typeface="Arial" charset="0"/>
                </a:rPr>
                <a:t>   </a:t>
              </a:r>
              <a:r>
                <a:rPr lang="en-US" sz="2000" b="1">
                  <a:solidFill>
                    <a:schemeClr val="bg2"/>
                  </a:solidFill>
                  <a:latin typeface="Arial" charset="0"/>
                </a:rPr>
                <a:t>Cần bao nhiêu hộp hình lập</a:t>
              </a:r>
            </a:p>
            <a:p>
              <a:pPr>
                <a:buFont typeface="Wingdings" pitchFamily="2" charset="2"/>
                <a:buNone/>
              </a:pPr>
              <a:r>
                <a:rPr lang="en-US" sz="2000" b="1">
                  <a:solidFill>
                    <a:schemeClr val="bg2"/>
                  </a:solidFill>
                  <a:latin typeface="Arial" charset="0"/>
                </a:rPr>
                <a:t> cạnh 1cm để xếp đầy  hộp</a:t>
              </a:r>
              <a:r>
                <a:rPr lang="en-US" sz="2000" b="1">
                  <a:latin typeface="Arial" charset="0"/>
                </a:rPr>
                <a:t> </a:t>
              </a:r>
              <a:r>
                <a:rPr lang="en-US" sz="2000" b="1">
                  <a:solidFill>
                    <a:schemeClr val="bg2"/>
                  </a:solidFill>
                  <a:latin typeface="Arial" charset="0"/>
                </a:rPr>
                <a:t>hình </a:t>
              </a:r>
            </a:p>
            <a:p>
              <a:pPr>
                <a:buFont typeface="Wingdings" pitchFamily="2" charset="2"/>
                <a:buNone/>
              </a:pPr>
              <a:r>
                <a:rPr lang="en-US" sz="2000" b="1">
                  <a:solidFill>
                    <a:schemeClr val="bg2"/>
                  </a:solidFill>
                  <a:latin typeface="Arial" charset="0"/>
                </a:rPr>
                <a:t>lập phương cạnh 1dm?</a:t>
              </a:r>
            </a:p>
          </p:txBody>
        </p:sp>
        <p:sp>
          <p:nvSpPr>
            <p:cNvPr id="6185" name="Rectangle 91"/>
            <p:cNvSpPr>
              <a:spLocks noChangeArrowheads="1"/>
            </p:cNvSpPr>
            <p:nvPr/>
          </p:nvSpPr>
          <p:spPr bwMode="auto">
            <a:xfrm>
              <a:off x="3360" y="1440"/>
              <a:ext cx="230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chemeClr val="bg2"/>
                  </a:solidFill>
                  <a:latin typeface="Arial" charset="0"/>
                </a:rPr>
                <a:t>Câu hỏi thảo luận</a:t>
              </a:r>
            </a:p>
          </p:txBody>
        </p:sp>
        <p:sp>
          <p:nvSpPr>
            <p:cNvPr id="6186" name="AutoShape 92"/>
            <p:cNvSpPr>
              <a:spLocks noChangeArrowheads="1"/>
            </p:cNvSpPr>
            <p:nvPr/>
          </p:nvSpPr>
          <p:spPr bwMode="auto">
            <a:xfrm>
              <a:off x="4320" y="1776"/>
              <a:ext cx="336" cy="528"/>
            </a:xfrm>
            <a:prstGeom prst="downArrow">
              <a:avLst>
                <a:gd name="adj1" fmla="val 50000"/>
                <a:gd name="adj2" fmla="val 3928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</p:grp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304800" y="2362200"/>
            <a:ext cx="5715000" cy="4133850"/>
            <a:chOff x="192" y="1488"/>
            <a:chExt cx="3600" cy="2604"/>
          </a:xfrm>
        </p:grpSpPr>
        <p:grpSp>
          <p:nvGrpSpPr>
            <p:cNvPr id="6155" name="Group 94"/>
            <p:cNvGrpSpPr>
              <a:grpSpLocks/>
            </p:cNvGrpSpPr>
            <p:nvPr/>
          </p:nvGrpSpPr>
          <p:grpSpPr bwMode="auto">
            <a:xfrm>
              <a:off x="192" y="1488"/>
              <a:ext cx="3600" cy="2604"/>
              <a:chOff x="192" y="1488"/>
              <a:chExt cx="3600" cy="2604"/>
            </a:xfrm>
          </p:grpSpPr>
          <p:grpSp>
            <p:nvGrpSpPr>
              <p:cNvPr id="6157" name="Group 37"/>
              <p:cNvGrpSpPr>
                <a:grpSpLocks/>
              </p:cNvGrpSpPr>
              <p:nvPr/>
            </p:nvGrpSpPr>
            <p:grpSpPr bwMode="auto">
              <a:xfrm>
                <a:off x="3216" y="3408"/>
                <a:ext cx="576" cy="521"/>
                <a:chOff x="4224" y="3456"/>
                <a:chExt cx="576" cy="521"/>
              </a:xfrm>
            </p:grpSpPr>
            <p:sp>
              <p:nvSpPr>
                <p:cNvPr id="6182" name="AutoShape 12"/>
                <p:cNvSpPr>
                  <a:spLocks noChangeArrowheads="1"/>
                </p:cNvSpPr>
                <p:nvPr/>
              </p:nvSpPr>
              <p:spPr bwMode="auto">
                <a:xfrm>
                  <a:off x="4320" y="3456"/>
                  <a:ext cx="288" cy="294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000">
                    <a:latin typeface="Arial" charset="0"/>
                  </a:endParaRPr>
                </a:p>
              </p:txBody>
            </p:sp>
            <p:sp>
              <p:nvSpPr>
                <p:cNvPr id="6183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4224" y="3744"/>
                  <a:ext cx="576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>
                      <a:solidFill>
                        <a:srgbClr val="FF9900"/>
                      </a:solidFill>
                      <a:latin typeface="Arial" charset="0"/>
                    </a:rPr>
                    <a:t>1cm</a:t>
                  </a:r>
                </a:p>
              </p:txBody>
            </p:sp>
          </p:grpSp>
          <p:grpSp>
            <p:nvGrpSpPr>
              <p:cNvPr id="6158" name="Group 85"/>
              <p:cNvGrpSpPr>
                <a:grpSpLocks/>
              </p:cNvGrpSpPr>
              <p:nvPr/>
            </p:nvGrpSpPr>
            <p:grpSpPr bwMode="auto">
              <a:xfrm>
                <a:off x="192" y="1488"/>
                <a:ext cx="2544" cy="2604"/>
                <a:chOff x="480" y="1441"/>
                <a:chExt cx="2544" cy="2604"/>
              </a:xfrm>
            </p:grpSpPr>
            <p:grpSp>
              <p:nvGrpSpPr>
                <p:cNvPr id="6159" name="Group 35"/>
                <p:cNvGrpSpPr>
                  <a:grpSpLocks/>
                </p:cNvGrpSpPr>
                <p:nvPr/>
              </p:nvGrpSpPr>
              <p:grpSpPr bwMode="auto">
                <a:xfrm>
                  <a:off x="480" y="1441"/>
                  <a:ext cx="2544" cy="2604"/>
                  <a:chOff x="480" y="1440"/>
                  <a:chExt cx="2544" cy="2604"/>
                </a:xfrm>
              </p:grpSpPr>
              <p:sp>
                <p:nvSpPr>
                  <p:cNvPr id="6180" name="AutoShape 6"/>
                  <p:cNvSpPr>
                    <a:spLocks noChangeArrowheads="1"/>
                  </p:cNvSpPr>
                  <p:nvPr/>
                </p:nvSpPr>
                <p:spPr bwMode="auto">
                  <a:xfrm>
                    <a:off x="480" y="1440"/>
                    <a:ext cx="2544" cy="2352"/>
                  </a:xfrm>
                  <a:prstGeom prst="cube">
                    <a:avLst>
                      <a:gd name="adj" fmla="val 25000"/>
                    </a:avLst>
                  </a:prstGeom>
                  <a:noFill/>
                  <a:ln w="9525">
                    <a:solidFill>
                      <a:srgbClr val="FFFF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2000">
                      <a:latin typeface="Arial" charset="0"/>
                    </a:endParaRPr>
                  </a:p>
                </p:txBody>
              </p:sp>
              <p:sp>
                <p:nvSpPr>
                  <p:cNvPr id="6181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3792"/>
                    <a:ext cx="1344" cy="25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2000">
                        <a:solidFill>
                          <a:srgbClr val="FF9900"/>
                        </a:solidFill>
                        <a:latin typeface="Arial" charset="0"/>
                      </a:rPr>
                      <a:t>1dm</a:t>
                    </a:r>
                  </a:p>
                </p:txBody>
              </p:sp>
            </p:grpSp>
            <p:grpSp>
              <p:nvGrpSpPr>
                <p:cNvPr id="6160" name="Group 58"/>
                <p:cNvGrpSpPr>
                  <a:grpSpLocks/>
                </p:cNvGrpSpPr>
                <p:nvPr/>
              </p:nvGrpSpPr>
              <p:grpSpPr bwMode="auto">
                <a:xfrm>
                  <a:off x="1056" y="1441"/>
                  <a:ext cx="0" cy="1776"/>
                  <a:chOff x="1056" y="1440"/>
                  <a:chExt cx="0" cy="1776"/>
                </a:xfrm>
              </p:grpSpPr>
              <p:sp>
                <p:nvSpPr>
                  <p:cNvPr id="6174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1776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75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064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76" name="Line 53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400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77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688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78" name="Line 55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3024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79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1440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161" name="Group 70"/>
                <p:cNvGrpSpPr>
                  <a:grpSpLocks/>
                </p:cNvGrpSpPr>
                <p:nvPr/>
              </p:nvGrpSpPr>
              <p:grpSpPr bwMode="auto">
                <a:xfrm>
                  <a:off x="1056" y="3216"/>
                  <a:ext cx="1968" cy="2"/>
                  <a:chOff x="1056" y="3215"/>
                  <a:chExt cx="1968" cy="2"/>
                </a:xfrm>
              </p:grpSpPr>
              <p:sp>
                <p:nvSpPr>
                  <p:cNvPr id="6165" name="Line 60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080" y="3147"/>
                    <a:ext cx="0" cy="13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66" name="Line 61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282" y="3147"/>
                    <a:ext cx="0" cy="13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67" name="Line 62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519" y="3147"/>
                    <a:ext cx="0" cy="13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68" name="Line 63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721" y="3147"/>
                    <a:ext cx="0" cy="13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69" name="Line 64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957" y="3147"/>
                    <a:ext cx="0" cy="13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70" name="Line 65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1823" y="3168"/>
                    <a:ext cx="1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71" name="Line 66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1559" y="3097"/>
                    <a:ext cx="1" cy="24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72" name="Line 67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1103" y="3169"/>
                    <a:ext cx="1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73" name="Line 68"/>
                  <p:cNvSpPr>
                    <a:spLocks noChangeShapeType="1"/>
                  </p:cNvSpPr>
                  <p:nvPr/>
                </p:nvSpPr>
                <p:spPr bwMode="auto">
                  <a:xfrm rot="5400000" flipV="1">
                    <a:off x="1295" y="3169"/>
                    <a:ext cx="1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162" name="Group 84"/>
                <p:cNvGrpSpPr>
                  <a:grpSpLocks/>
                </p:cNvGrpSpPr>
                <p:nvPr/>
              </p:nvGrpSpPr>
              <p:grpSpPr bwMode="auto">
                <a:xfrm>
                  <a:off x="768" y="3217"/>
                  <a:ext cx="288" cy="288"/>
                  <a:chOff x="768" y="3216"/>
                  <a:chExt cx="288" cy="288"/>
                </a:xfrm>
              </p:grpSpPr>
              <p:sp>
                <p:nvSpPr>
                  <p:cNvPr id="6163" name="Line 7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68" y="3408"/>
                    <a:ext cx="96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164" name="Line 8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60" y="3216"/>
                    <a:ext cx="96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6156" name="Line 96"/>
            <p:cNvSpPr>
              <a:spLocks noChangeShapeType="1"/>
            </p:cNvSpPr>
            <p:nvPr/>
          </p:nvSpPr>
          <p:spPr bwMode="auto">
            <a:xfrm flipV="1">
              <a:off x="192" y="3696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95"/>
          <p:cNvGrpSpPr>
            <a:grpSpLocks/>
          </p:cNvGrpSpPr>
          <p:nvPr/>
        </p:nvGrpSpPr>
        <p:grpSpPr bwMode="auto">
          <a:xfrm>
            <a:off x="304800" y="5638800"/>
            <a:ext cx="5024438" cy="990600"/>
            <a:chOff x="192" y="3552"/>
            <a:chExt cx="3165" cy="624"/>
          </a:xfrm>
        </p:grpSpPr>
        <p:sp>
          <p:nvSpPr>
            <p:cNvPr id="6153" name="AutoShape 7"/>
            <p:cNvSpPr>
              <a:spLocks noChangeArrowheads="1"/>
            </p:cNvSpPr>
            <p:nvPr/>
          </p:nvSpPr>
          <p:spPr bwMode="auto">
            <a:xfrm>
              <a:off x="192" y="3552"/>
              <a:ext cx="288" cy="288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6154" name="Arc 43"/>
            <p:cNvSpPr>
              <a:spLocks/>
            </p:cNvSpPr>
            <p:nvPr/>
          </p:nvSpPr>
          <p:spPr bwMode="auto">
            <a:xfrm rot="10578097">
              <a:off x="383" y="3665"/>
              <a:ext cx="2974" cy="511"/>
            </a:xfrm>
            <a:custGeom>
              <a:avLst/>
              <a:gdLst>
                <a:gd name="T0" fmla="*/ 0 w 42813"/>
                <a:gd name="T1" fmla="*/ 0 h 21600"/>
                <a:gd name="T2" fmla="*/ 1 w 42813"/>
                <a:gd name="T3" fmla="*/ 0 h 21600"/>
                <a:gd name="T4" fmla="*/ 0 w 42813"/>
                <a:gd name="T5" fmla="*/ 0 h 21600"/>
                <a:gd name="T6" fmla="*/ 0 60000 65536"/>
                <a:gd name="T7" fmla="*/ 0 60000 65536"/>
                <a:gd name="T8" fmla="*/ 0 60000 65536"/>
                <a:gd name="T9" fmla="*/ 0 w 42813"/>
                <a:gd name="T10" fmla="*/ 0 h 21600"/>
                <a:gd name="T11" fmla="*/ 42813 w 4281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813" h="21600" fill="none" extrusionOk="0">
                  <a:moveTo>
                    <a:pt x="-1" y="18245"/>
                  </a:moveTo>
                  <a:cubicBezTo>
                    <a:pt x="1651" y="7740"/>
                    <a:pt x="10703" y="-1"/>
                    <a:pt x="21338" y="0"/>
                  </a:cubicBezTo>
                  <a:cubicBezTo>
                    <a:pt x="32368" y="0"/>
                    <a:pt x="41627" y="8311"/>
                    <a:pt x="42812" y="19278"/>
                  </a:cubicBezTo>
                </a:path>
                <a:path w="42813" h="21600" stroke="0" extrusionOk="0">
                  <a:moveTo>
                    <a:pt x="-1" y="18245"/>
                  </a:moveTo>
                  <a:cubicBezTo>
                    <a:pt x="1651" y="7740"/>
                    <a:pt x="10703" y="-1"/>
                    <a:pt x="21338" y="0"/>
                  </a:cubicBezTo>
                  <a:cubicBezTo>
                    <a:pt x="32368" y="0"/>
                    <a:pt x="41627" y="8311"/>
                    <a:pt x="42812" y="19278"/>
                  </a:cubicBezTo>
                  <a:lnTo>
                    <a:pt x="21338" y="21600"/>
                  </a:lnTo>
                  <a:lnTo>
                    <a:pt x="-1" y="18245"/>
                  </a:ln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 sz="2000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1752600" y="0"/>
            <a:ext cx="73914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chemeClr val="hlink"/>
                </a:solidFill>
                <a:latin typeface="Arial" charset="0"/>
              </a:rPr>
              <a:t>Môn</a:t>
            </a:r>
            <a:r>
              <a:rPr lang="en-US" sz="2000">
                <a:latin typeface="Arial" charset="0"/>
              </a:rPr>
              <a:t>: Toán</a:t>
            </a:r>
          </a:p>
          <a:p>
            <a:r>
              <a:rPr lang="en-US" sz="2000">
                <a:latin typeface="Arial" charset="0"/>
              </a:rPr>
              <a:t>             </a:t>
            </a:r>
            <a:r>
              <a:rPr lang="en-US" sz="2000">
                <a:solidFill>
                  <a:schemeClr val="hlink"/>
                </a:solidFill>
                <a:latin typeface="Arial" charset="0"/>
              </a:rPr>
              <a:t>Bài</a:t>
            </a:r>
            <a:r>
              <a:rPr lang="en-US" sz="2000">
                <a:latin typeface="Arial" charset="0"/>
              </a:rPr>
              <a:t>  : </a:t>
            </a:r>
            <a:r>
              <a:rPr lang="en-US" sz="2000" b="1">
                <a:solidFill>
                  <a:srgbClr val="FF3399"/>
                </a:solidFill>
                <a:latin typeface="Arial" charset="0"/>
              </a:rPr>
              <a:t>Xăng – ti – mét khối. Đề - xi – mét khối</a:t>
            </a:r>
          </a:p>
          <a:p>
            <a:pPr>
              <a:spcBef>
                <a:spcPct val="50000"/>
              </a:spcBef>
            </a:pPr>
            <a:endParaRPr lang="en-US" sz="2000" b="1">
              <a:solidFill>
                <a:srgbClr val="FF3399"/>
              </a:solidFill>
              <a:latin typeface="Arial" charset="0"/>
            </a:endParaRPr>
          </a:p>
        </p:txBody>
      </p:sp>
      <p:sp>
        <p:nvSpPr>
          <p:cNvPr id="7171" name="Text Box 7"/>
          <p:cNvSpPr txBox="1">
            <a:spLocks noChangeArrowheads="1"/>
          </p:cNvSpPr>
          <p:nvPr/>
        </p:nvSpPr>
        <p:spPr bwMode="auto">
          <a:xfrm>
            <a:off x="304800" y="1676400"/>
            <a:ext cx="883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000" b="1" u="sng">
                <a:solidFill>
                  <a:srgbClr val="FFFF00"/>
                </a:solidFill>
                <a:latin typeface="Arial" charset="0"/>
              </a:rPr>
              <a:t>Hoạt động 3: Mối quan hệ giữa xăng - mét khối và đề - xi – mét khối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4572000" y="2895600"/>
            <a:ext cx="4572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000">
                <a:latin typeface="Arial" charset="0"/>
              </a:rPr>
              <a:t>Hình lập phương cạnh 1dm gồm : 10 x 10 x 10 = </a:t>
            </a:r>
            <a:r>
              <a:rPr lang="en-US" sz="2000" b="1">
                <a:solidFill>
                  <a:srgbClr val="FF3300"/>
                </a:solidFill>
                <a:latin typeface="Arial" charset="0"/>
              </a:rPr>
              <a:t>1000</a:t>
            </a:r>
            <a:r>
              <a:rPr lang="en-US" sz="2000">
                <a:latin typeface="Arial" charset="0"/>
              </a:rPr>
              <a:t> hình lập phương cạnh 1cm.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z="2000">
              <a:latin typeface="Arial" charset="0"/>
            </a:endParaRPr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4343400" y="4419600"/>
            <a:ext cx="48006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5029200" y="4495800"/>
            <a:ext cx="411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000">
                <a:latin typeface="Arial" charset="0"/>
              </a:rPr>
              <a:t>Ta có: </a:t>
            </a:r>
            <a:r>
              <a:rPr lang="en-US" sz="2000" b="1">
                <a:solidFill>
                  <a:srgbClr val="FFFF00"/>
                </a:solidFill>
                <a:latin typeface="Arial" charset="0"/>
              </a:rPr>
              <a:t>1dm</a:t>
            </a:r>
            <a:r>
              <a:rPr lang="en-US" sz="2000" b="1" baseline="30000">
                <a:solidFill>
                  <a:srgbClr val="FFFF00"/>
                </a:solidFill>
                <a:latin typeface="Arial" charset="0"/>
              </a:rPr>
              <a:t>3 </a:t>
            </a:r>
            <a:r>
              <a:rPr lang="en-US" sz="2000" b="1">
                <a:solidFill>
                  <a:srgbClr val="FFFF00"/>
                </a:solidFill>
                <a:latin typeface="Arial" charset="0"/>
              </a:rPr>
              <a:t>  = 1000cm</a:t>
            </a:r>
            <a:r>
              <a:rPr lang="en-US" sz="2000" b="1" baseline="30000">
                <a:solidFill>
                  <a:srgbClr val="FFFF00"/>
                </a:solidFill>
                <a:latin typeface="Arial" charset="0"/>
              </a:rPr>
              <a:t>3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4343400" y="5029200"/>
            <a:ext cx="480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Vậy : </a:t>
            </a:r>
            <a:r>
              <a:rPr lang="en-US" sz="2000" b="1">
                <a:solidFill>
                  <a:srgbClr val="FFFF00"/>
                </a:solidFill>
                <a:latin typeface="Arial" charset="0"/>
              </a:rPr>
              <a:t>1cm</a:t>
            </a:r>
            <a:r>
              <a:rPr lang="en-US" sz="2000" b="1" baseline="30000">
                <a:solidFill>
                  <a:srgbClr val="FFFF00"/>
                </a:solidFill>
                <a:latin typeface="Arial" charset="0"/>
              </a:rPr>
              <a:t>3</a:t>
            </a:r>
            <a:r>
              <a:rPr lang="en-US" sz="2000">
                <a:latin typeface="Arial" charset="0"/>
              </a:rPr>
              <a:t> = .…....</a:t>
            </a:r>
            <a:r>
              <a:rPr lang="en-US" sz="2000" b="1">
                <a:solidFill>
                  <a:srgbClr val="FFFF00"/>
                </a:solidFill>
                <a:latin typeface="Arial" charset="0"/>
              </a:rPr>
              <a:t>dm</a:t>
            </a:r>
            <a:r>
              <a:rPr lang="en-US" sz="2000" b="1" baseline="30000">
                <a:solidFill>
                  <a:srgbClr val="FFFF00"/>
                </a:solidFill>
                <a:latin typeface="Arial" charset="0"/>
              </a:rPr>
              <a:t>3</a:t>
            </a:r>
            <a:r>
              <a:rPr lang="en-US" sz="2000">
                <a:latin typeface="Arial" charset="0"/>
              </a:rPr>
              <a:t>  = ……. </a:t>
            </a:r>
            <a:r>
              <a:rPr lang="en-US" sz="2000" b="1">
                <a:solidFill>
                  <a:srgbClr val="FFFF00"/>
                </a:solidFill>
                <a:latin typeface="Arial" charset="0"/>
              </a:rPr>
              <a:t>dm</a:t>
            </a:r>
            <a:r>
              <a:rPr lang="en-US" sz="2000" b="1" baseline="30000">
                <a:solidFill>
                  <a:srgbClr val="FFFF00"/>
                </a:solidFill>
                <a:latin typeface="Arial" charset="0"/>
              </a:rPr>
              <a:t>3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7315200" y="5029200"/>
            <a:ext cx="99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  <a:latin typeface="Arial" charset="0"/>
              </a:rPr>
              <a:t>0,001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5943600" y="4876800"/>
            <a:ext cx="1219200" cy="1273175"/>
            <a:chOff x="1440" y="3744"/>
            <a:chExt cx="768" cy="802"/>
          </a:xfrm>
        </p:grpSpPr>
        <p:sp>
          <p:nvSpPr>
            <p:cNvPr id="7179" name="Text Box 38"/>
            <p:cNvSpPr txBox="1">
              <a:spLocks noChangeArrowheads="1"/>
            </p:cNvSpPr>
            <p:nvPr/>
          </p:nvSpPr>
          <p:spPr bwMode="auto">
            <a:xfrm>
              <a:off x="1584" y="3744"/>
              <a:ext cx="62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FF33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7180" name="Line 39"/>
            <p:cNvSpPr>
              <a:spLocks noChangeShapeType="1"/>
            </p:cNvSpPr>
            <p:nvPr/>
          </p:nvSpPr>
          <p:spPr bwMode="auto">
            <a:xfrm>
              <a:off x="1440" y="3984"/>
              <a:ext cx="528" cy="0"/>
            </a:xfrm>
            <a:prstGeom prst="line">
              <a:avLst/>
            </a:prstGeom>
            <a:noFill/>
            <a:ln w="9525">
              <a:solidFill>
                <a:srgbClr val="FF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1" name="Text Box 40"/>
            <p:cNvSpPr txBox="1">
              <a:spLocks noChangeArrowheads="1"/>
            </p:cNvSpPr>
            <p:nvPr/>
          </p:nvSpPr>
          <p:spPr bwMode="auto">
            <a:xfrm>
              <a:off x="1440" y="4003"/>
              <a:ext cx="576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>
                  <a:solidFill>
                    <a:srgbClr val="FF3399"/>
                  </a:solidFill>
                  <a:latin typeface="Arial" charset="0"/>
                </a:rPr>
                <a:t>1000</a:t>
              </a:r>
            </a:p>
            <a:p>
              <a:pPr>
                <a:spcBef>
                  <a:spcPct val="50000"/>
                </a:spcBef>
              </a:pPr>
              <a:endParaRPr lang="en-US" sz="2000">
                <a:latin typeface="Arial" charset="0"/>
              </a:endParaRPr>
            </a:p>
          </p:txBody>
        </p:sp>
      </p:grpSp>
      <p:pic>
        <p:nvPicPr>
          <p:cNvPr id="11307" name="Picture 43" descr="scan00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590800"/>
            <a:ext cx="3276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30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  <p:bldP spid="11284" grpId="0" animBg="1"/>
      <p:bldP spid="11273" grpId="0"/>
      <p:bldP spid="11277" grpId="0"/>
      <p:bldP spid="1128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1219200" y="0"/>
            <a:ext cx="79248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9900"/>
                </a:solidFill>
                <a:latin typeface="Arial" charset="0"/>
              </a:rPr>
              <a:t>Môn</a:t>
            </a:r>
            <a:r>
              <a:rPr lang="en-US" sz="2000">
                <a:latin typeface="Arial" charset="0"/>
              </a:rPr>
              <a:t>: Toán</a:t>
            </a:r>
          </a:p>
          <a:p>
            <a:r>
              <a:rPr lang="en-US" sz="2000">
                <a:latin typeface="Arial" charset="0"/>
              </a:rPr>
              <a:t>             </a:t>
            </a:r>
            <a:r>
              <a:rPr lang="en-US" sz="2000">
                <a:solidFill>
                  <a:srgbClr val="FF9900"/>
                </a:solidFill>
                <a:latin typeface="Arial" charset="0"/>
              </a:rPr>
              <a:t>Bài</a:t>
            </a:r>
            <a:r>
              <a:rPr lang="en-US" sz="2000">
                <a:latin typeface="Arial" charset="0"/>
              </a:rPr>
              <a:t>  : </a:t>
            </a:r>
            <a:r>
              <a:rPr lang="en-US" sz="2000" b="1">
                <a:solidFill>
                  <a:srgbClr val="FF3300"/>
                </a:solidFill>
                <a:latin typeface="Arial" charset="0"/>
              </a:rPr>
              <a:t>Xăng – ti – mét khối. Đề - xi – mét khối</a:t>
            </a:r>
          </a:p>
          <a:p>
            <a:pPr>
              <a:spcBef>
                <a:spcPct val="50000"/>
              </a:spcBef>
            </a:pPr>
            <a:endParaRPr lang="en-US" sz="2000" b="1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83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4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000" b="1">
                <a:solidFill>
                  <a:srgbClr val="FFFF00"/>
                </a:solidFill>
                <a:latin typeface="Arial" charset="0"/>
              </a:rPr>
              <a:t>Hoạt động 4 : Luyện tập 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685800" y="1524000"/>
            <a:ext cx="822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9900"/>
                </a:solidFill>
                <a:latin typeface="Arial" charset="0"/>
              </a:rPr>
              <a:t>Bài 1 ( 116 ) Viết vào ô trống</a:t>
            </a:r>
            <a:endParaRPr lang="en-US" sz="2000">
              <a:latin typeface="Arial" charset="0"/>
            </a:endParaRP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457200" y="6010275"/>
            <a:ext cx="2016125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1031" name="Line 44"/>
          <p:cNvSpPr>
            <a:spLocks noChangeShapeType="1"/>
          </p:cNvSpPr>
          <p:nvPr/>
        </p:nvSpPr>
        <p:spPr bwMode="auto">
          <a:xfrm>
            <a:off x="9144000" y="2819400"/>
            <a:ext cx="0" cy="3646488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26" name="Object 61"/>
          <p:cNvGraphicFramePr>
            <a:graphicFrameLocks noChangeAspect="1"/>
          </p:cNvGraphicFramePr>
          <p:nvPr>
            <p:ph sz="half" idx="2"/>
          </p:nvPr>
        </p:nvGraphicFramePr>
        <p:xfrm>
          <a:off x="6610350" y="3854450"/>
          <a:ext cx="114300" cy="215900"/>
        </p:xfrm>
        <a:graphic>
          <a:graphicData uri="http://schemas.openxmlformats.org/presentationml/2006/ole">
            <p:oleObj spid="_x0000_s1026" name="Equation" r:id="rId3" imgW="114151" imgH="215619" progId="Equation.3">
              <p:embed/>
            </p:oleObj>
          </a:graphicData>
        </a:graphic>
      </p:graphicFrame>
      <p:sp>
        <p:nvSpPr>
          <p:cNvPr id="1032" name="Rectangle 62"/>
          <p:cNvSpPr>
            <a:spLocks noChangeArrowheads="1"/>
          </p:cNvSpPr>
          <p:nvPr/>
        </p:nvSpPr>
        <p:spPr bwMode="auto">
          <a:xfrm>
            <a:off x="0" y="-230188"/>
            <a:ext cx="184150" cy="400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1033" name="Rectangle 63"/>
          <p:cNvSpPr>
            <a:spLocks noChangeArrowheads="1"/>
          </p:cNvSpPr>
          <p:nvPr/>
        </p:nvSpPr>
        <p:spPr bwMode="auto">
          <a:xfrm>
            <a:off x="0" y="-230188"/>
            <a:ext cx="184150" cy="400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000">
              <a:latin typeface="Arial" charset="0"/>
            </a:endParaRPr>
          </a:p>
        </p:txBody>
      </p:sp>
      <p:graphicFrame>
        <p:nvGraphicFramePr>
          <p:cNvPr id="26844" name="Group 220"/>
          <p:cNvGraphicFramePr>
            <a:graphicFrameLocks noGrp="1"/>
          </p:cNvGraphicFramePr>
          <p:nvPr>
            <p:ph sz="half" idx="1"/>
          </p:nvPr>
        </p:nvGraphicFramePr>
        <p:xfrm>
          <a:off x="381000" y="1912938"/>
          <a:ext cx="8382000" cy="4949825"/>
        </p:xfrm>
        <a:graphic>
          <a:graphicData uri="http://schemas.openxmlformats.org/drawingml/2006/table">
            <a:tbl>
              <a:tblPr/>
              <a:tblGrid>
                <a:gridCol w="1516063"/>
                <a:gridCol w="6865937"/>
              </a:tblGrid>
              <a:tr h="5079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Viết số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Đọc số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9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76cm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Bảy mươi sáu xăng – ti –mét khối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9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519dm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9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85,08dm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0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9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một trăm chín mươi hai xăng – ti – mét khối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9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hai nghìn không trăm linh một đề - xi – mét khối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58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ba phần tám xăng – ti – mét khối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785" name="Text Box 161"/>
          <p:cNvSpPr txBox="1">
            <a:spLocks noChangeArrowheads="1"/>
          </p:cNvSpPr>
          <p:nvPr/>
        </p:nvSpPr>
        <p:spPr bwMode="auto">
          <a:xfrm>
            <a:off x="1905000" y="3048000"/>
            <a:ext cx="60960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000" b="1">
                <a:solidFill>
                  <a:srgbClr val="FF3399"/>
                </a:solidFill>
                <a:latin typeface="Arial" charset="0"/>
              </a:rPr>
              <a:t>năm trăm mười chín đề - xi - mét khối</a:t>
            </a:r>
          </a:p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26786" name="Text Box 162"/>
          <p:cNvSpPr txBox="1">
            <a:spLocks noChangeArrowheads="1"/>
          </p:cNvSpPr>
          <p:nvPr/>
        </p:nvSpPr>
        <p:spPr bwMode="auto">
          <a:xfrm>
            <a:off x="1828800" y="3581400"/>
            <a:ext cx="69342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3399"/>
                </a:solidFill>
                <a:latin typeface="Arial" charset="0"/>
              </a:rPr>
              <a:t> tám mươi lăm phẩy không tám đề - xi – mét khối</a:t>
            </a:r>
          </a:p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26787" name="Text Box 163"/>
          <p:cNvSpPr txBox="1">
            <a:spLocks noChangeArrowheads="1"/>
          </p:cNvSpPr>
          <p:nvPr/>
        </p:nvSpPr>
        <p:spPr bwMode="auto">
          <a:xfrm>
            <a:off x="1905000" y="4114800"/>
            <a:ext cx="64008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rgbClr val="FF3399"/>
                </a:solidFill>
                <a:latin typeface="Arial"/>
              </a:rPr>
              <a:t>bốn phần năm xăng – ti – mét khối</a:t>
            </a:r>
            <a:endParaRPr lang="en-US" sz="2000">
              <a:solidFill>
                <a:srgbClr val="FF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>
              <a:spcBef>
                <a:spcPct val="50000"/>
              </a:spcBef>
              <a:defRPr/>
            </a:pPr>
            <a:endParaRPr lang="en-US" sz="2000">
              <a:latin typeface="Arial"/>
            </a:endParaRPr>
          </a:p>
        </p:txBody>
      </p:sp>
      <p:sp>
        <p:nvSpPr>
          <p:cNvPr id="1066" name="Text Box 168"/>
          <p:cNvSpPr txBox="1">
            <a:spLocks noChangeArrowheads="1"/>
          </p:cNvSpPr>
          <p:nvPr/>
        </p:nvSpPr>
        <p:spPr bwMode="auto">
          <a:xfrm>
            <a:off x="685800" y="54864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26794" name="Text Box 170"/>
          <p:cNvSpPr txBox="1">
            <a:spLocks noChangeArrowheads="1"/>
          </p:cNvSpPr>
          <p:nvPr/>
        </p:nvSpPr>
        <p:spPr bwMode="auto">
          <a:xfrm>
            <a:off x="381000" y="5410200"/>
            <a:ext cx="190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3399"/>
                </a:solidFill>
                <a:latin typeface="Arial" charset="0"/>
              </a:rPr>
              <a:t>2001dm</a:t>
            </a:r>
            <a:r>
              <a:rPr lang="en-US" sz="2000" b="1" baseline="30000">
                <a:solidFill>
                  <a:srgbClr val="FF3399"/>
                </a:solidFill>
                <a:latin typeface="Arial" charset="0"/>
              </a:rPr>
              <a:t>3</a:t>
            </a:r>
            <a:r>
              <a:rPr lang="en-US" sz="2000">
                <a:solidFill>
                  <a:srgbClr val="FF3399"/>
                </a:solidFill>
                <a:latin typeface="Arial" charset="0"/>
              </a:rPr>
              <a:t> </a:t>
            </a:r>
          </a:p>
        </p:txBody>
      </p:sp>
      <p:sp>
        <p:nvSpPr>
          <p:cNvPr id="26802" name="Text Box 178"/>
          <p:cNvSpPr txBox="1">
            <a:spLocks noChangeArrowheads="1"/>
          </p:cNvSpPr>
          <p:nvPr/>
        </p:nvSpPr>
        <p:spPr bwMode="auto">
          <a:xfrm>
            <a:off x="381000" y="48768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3399"/>
                </a:solidFill>
                <a:latin typeface="Arial" charset="0"/>
              </a:rPr>
              <a:t>192cm</a:t>
            </a:r>
            <a:r>
              <a:rPr lang="en-US" sz="2000" b="1" baseline="30000">
                <a:solidFill>
                  <a:srgbClr val="FF3399"/>
                </a:solidFill>
                <a:latin typeface="Arial" charset="0"/>
              </a:rPr>
              <a:t>3</a:t>
            </a:r>
          </a:p>
        </p:txBody>
      </p:sp>
      <p:grpSp>
        <p:nvGrpSpPr>
          <p:cNvPr id="2" name="Group 236"/>
          <p:cNvGrpSpPr>
            <a:grpSpLocks/>
          </p:cNvGrpSpPr>
          <p:nvPr/>
        </p:nvGrpSpPr>
        <p:grpSpPr bwMode="auto">
          <a:xfrm>
            <a:off x="609600" y="4038600"/>
            <a:ext cx="1143000" cy="693738"/>
            <a:chOff x="384" y="2544"/>
            <a:chExt cx="720" cy="437"/>
          </a:xfrm>
        </p:grpSpPr>
        <p:grpSp>
          <p:nvGrpSpPr>
            <p:cNvPr id="1076" name="Group 222"/>
            <p:cNvGrpSpPr>
              <a:grpSpLocks/>
            </p:cNvGrpSpPr>
            <p:nvPr/>
          </p:nvGrpSpPr>
          <p:grpSpPr bwMode="auto">
            <a:xfrm>
              <a:off x="384" y="2544"/>
              <a:ext cx="240" cy="437"/>
              <a:chOff x="4128" y="816"/>
              <a:chExt cx="232" cy="429"/>
            </a:xfrm>
          </p:grpSpPr>
          <p:sp>
            <p:nvSpPr>
              <p:cNvPr id="1078" name="Line 223"/>
              <p:cNvSpPr>
                <a:spLocks noChangeShapeType="1"/>
              </p:cNvSpPr>
              <p:nvPr/>
            </p:nvSpPr>
            <p:spPr bwMode="auto">
              <a:xfrm>
                <a:off x="4128" y="1056"/>
                <a:ext cx="232" cy="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9" name="Rectangle 224"/>
              <p:cNvSpPr>
                <a:spLocks noChangeArrowheads="1"/>
              </p:cNvSpPr>
              <p:nvPr/>
            </p:nvSpPr>
            <p:spPr bwMode="auto">
              <a:xfrm>
                <a:off x="4173" y="1055"/>
                <a:ext cx="87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 b="1">
                    <a:latin typeface="Arial" charset="0"/>
                  </a:rPr>
                  <a:t>5</a:t>
                </a:r>
              </a:p>
            </p:txBody>
          </p:sp>
          <p:sp>
            <p:nvSpPr>
              <p:cNvPr id="1080" name="Rectangle 225"/>
              <p:cNvSpPr>
                <a:spLocks noChangeArrowheads="1"/>
              </p:cNvSpPr>
              <p:nvPr/>
            </p:nvSpPr>
            <p:spPr bwMode="auto">
              <a:xfrm>
                <a:off x="4176" y="816"/>
                <a:ext cx="84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r>
                  <a:rPr lang="en-US" sz="2000">
                    <a:latin typeface="Arial" charset="0"/>
                  </a:rPr>
                  <a:t>4</a:t>
                </a:r>
              </a:p>
            </p:txBody>
          </p:sp>
        </p:grpSp>
        <p:sp>
          <p:nvSpPr>
            <p:cNvPr id="26850" name="Text Box 226"/>
            <p:cNvSpPr txBox="1">
              <a:spLocks noChangeArrowheads="1"/>
            </p:cNvSpPr>
            <p:nvPr/>
          </p:nvSpPr>
          <p:spPr bwMode="auto">
            <a:xfrm>
              <a:off x="624" y="2595"/>
              <a:ext cx="48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/>
                </a:rPr>
                <a:t>cm</a:t>
              </a:r>
              <a:r>
                <a:rPr lang="en-US" sz="2000" baseline="300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/>
                </a:rPr>
                <a:t>3</a:t>
              </a:r>
            </a:p>
          </p:txBody>
        </p:sp>
      </p:grpSp>
      <p:grpSp>
        <p:nvGrpSpPr>
          <p:cNvPr id="4" name="Group 233"/>
          <p:cNvGrpSpPr>
            <a:grpSpLocks/>
          </p:cNvGrpSpPr>
          <p:nvPr/>
        </p:nvGrpSpPr>
        <p:grpSpPr bwMode="auto">
          <a:xfrm>
            <a:off x="609600" y="5943600"/>
            <a:ext cx="1219200" cy="687388"/>
            <a:chOff x="432" y="3879"/>
            <a:chExt cx="768" cy="433"/>
          </a:xfrm>
        </p:grpSpPr>
        <p:grpSp>
          <p:nvGrpSpPr>
            <p:cNvPr id="1071" name="Group 228"/>
            <p:cNvGrpSpPr>
              <a:grpSpLocks/>
            </p:cNvGrpSpPr>
            <p:nvPr/>
          </p:nvGrpSpPr>
          <p:grpSpPr bwMode="auto">
            <a:xfrm>
              <a:off x="432" y="3879"/>
              <a:ext cx="232" cy="433"/>
              <a:chOff x="4128" y="816"/>
              <a:chExt cx="232" cy="433"/>
            </a:xfrm>
          </p:grpSpPr>
          <p:sp>
            <p:nvSpPr>
              <p:cNvPr id="1073" name="Line 229"/>
              <p:cNvSpPr>
                <a:spLocks noChangeShapeType="1"/>
              </p:cNvSpPr>
              <p:nvPr/>
            </p:nvSpPr>
            <p:spPr bwMode="auto">
              <a:xfrm>
                <a:off x="4128" y="1056"/>
                <a:ext cx="232" cy="1"/>
              </a:xfrm>
              <a:prstGeom prst="line">
                <a:avLst/>
              </a:prstGeom>
              <a:noFill/>
              <a:ln w="254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" name="Rectangle 230"/>
              <p:cNvSpPr>
                <a:spLocks noChangeArrowheads="1"/>
              </p:cNvSpPr>
              <p:nvPr/>
            </p:nvSpPr>
            <p:spPr bwMode="auto">
              <a:xfrm>
                <a:off x="4173" y="1055"/>
                <a:ext cx="90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 b="1">
                    <a:solidFill>
                      <a:srgbClr val="FF3399"/>
                    </a:solidFill>
                    <a:latin typeface="Arial" charset="0"/>
                  </a:rPr>
                  <a:t>8</a:t>
                </a:r>
              </a:p>
            </p:txBody>
          </p:sp>
          <p:sp>
            <p:nvSpPr>
              <p:cNvPr id="1075" name="Rectangle 231"/>
              <p:cNvSpPr>
                <a:spLocks noChangeArrowheads="1"/>
              </p:cNvSpPr>
              <p:nvPr/>
            </p:nvSpPr>
            <p:spPr bwMode="auto">
              <a:xfrm>
                <a:off x="4176" y="816"/>
                <a:ext cx="90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>
                    <a:solidFill>
                      <a:srgbClr val="FF3300"/>
                    </a:solidFill>
                    <a:latin typeface="Arial" charset="0"/>
                  </a:rPr>
                  <a:t>3</a:t>
                </a:r>
              </a:p>
            </p:txBody>
          </p:sp>
        </p:grpSp>
        <p:sp>
          <p:nvSpPr>
            <p:cNvPr id="26856" name="Text Box 232"/>
            <p:cNvSpPr txBox="1">
              <a:spLocks noChangeArrowheads="1"/>
            </p:cNvSpPr>
            <p:nvPr/>
          </p:nvSpPr>
          <p:spPr bwMode="auto">
            <a:xfrm>
              <a:off x="672" y="3984"/>
              <a:ext cx="5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000" b="1">
                  <a:solidFill>
                    <a:srgbClr val="FF33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/>
                </a:rPr>
                <a:t>cm</a:t>
              </a:r>
              <a:r>
                <a:rPr lang="en-US" sz="2000" b="1" baseline="30000">
                  <a:solidFill>
                    <a:srgbClr val="FF33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/>
                </a:rPr>
                <a:t>3</a:t>
              </a: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68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67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67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678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26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26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  <p:bldP spid="26628" grpId="0"/>
      <p:bldP spid="26785" grpId="0"/>
      <p:bldP spid="26786" grpId="0"/>
      <p:bldP spid="2678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752600" y="0"/>
            <a:ext cx="73914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chemeClr val="hlink"/>
                </a:solidFill>
                <a:latin typeface="Arial" charset="0"/>
              </a:rPr>
              <a:t>Môn</a:t>
            </a:r>
            <a:r>
              <a:rPr lang="en-US" sz="2000">
                <a:latin typeface="Arial" charset="0"/>
              </a:rPr>
              <a:t>: Toán</a:t>
            </a:r>
          </a:p>
          <a:p>
            <a:r>
              <a:rPr lang="en-US" sz="2000">
                <a:latin typeface="Arial" charset="0"/>
              </a:rPr>
              <a:t>             </a:t>
            </a:r>
            <a:r>
              <a:rPr lang="en-US" sz="2000" b="1">
                <a:solidFill>
                  <a:schemeClr val="hlink"/>
                </a:solidFill>
                <a:latin typeface="Arial" charset="0"/>
              </a:rPr>
              <a:t>Bài </a:t>
            </a:r>
            <a:r>
              <a:rPr lang="en-US" sz="2000">
                <a:latin typeface="Arial" charset="0"/>
              </a:rPr>
              <a:t> : </a:t>
            </a:r>
            <a:r>
              <a:rPr lang="en-US" sz="2000" b="1">
                <a:solidFill>
                  <a:srgbClr val="FF3399"/>
                </a:solidFill>
                <a:latin typeface="Arial" charset="0"/>
              </a:rPr>
              <a:t>Xăng – ti – mét khối. Đề - xi – mét khối</a:t>
            </a:r>
          </a:p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0" y="1447800"/>
            <a:ext cx="8839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Char char="v"/>
            </a:pPr>
            <a:r>
              <a:rPr lang="en-US" b="1">
                <a:solidFill>
                  <a:srgbClr val="FFFF00"/>
                </a:solidFill>
                <a:latin typeface="Arial" charset="0"/>
              </a:rPr>
              <a:t>Hoạt động 4:  Luyện tập</a:t>
            </a:r>
            <a:r>
              <a:rPr lang="en-US" sz="2000" b="1">
                <a:solidFill>
                  <a:srgbClr val="FFFF00"/>
                </a:solidFill>
                <a:latin typeface="Arial" charset="0"/>
              </a:rPr>
              <a:t> 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1066800" y="2209800"/>
            <a:ext cx="6248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9900"/>
                </a:solidFill>
                <a:latin typeface="Arial" charset="0"/>
              </a:rPr>
              <a:t>Bài 2: Viết số thích hợp vào chỗ chấm:</a:t>
            </a:r>
            <a:r>
              <a:rPr lang="en-US" sz="2000">
                <a:latin typeface="Arial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>
            <a:off x="5029200" y="2819400"/>
            <a:ext cx="0" cy="17526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1143000" y="2667000"/>
            <a:ext cx="541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a) 1dm</a:t>
            </a:r>
            <a:r>
              <a:rPr lang="en-US" sz="2000" b="1" baseline="30000">
                <a:latin typeface="Arial" charset="0"/>
              </a:rPr>
              <a:t>3</a:t>
            </a:r>
            <a:r>
              <a:rPr lang="en-US" sz="2000">
                <a:latin typeface="Arial" charset="0"/>
              </a:rPr>
              <a:t>  = ………… cm</a:t>
            </a:r>
            <a:r>
              <a:rPr lang="en-US" sz="2000" b="1" baseline="30000">
                <a:latin typeface="Arial" charset="0"/>
              </a:rPr>
              <a:t>3</a:t>
            </a: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1143000" y="3276600"/>
            <a:ext cx="541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5,8dm</a:t>
            </a:r>
            <a:r>
              <a:rPr lang="en-US" sz="2000" b="1" baseline="30000">
                <a:latin typeface="Arial" charset="0"/>
              </a:rPr>
              <a:t>3 </a:t>
            </a:r>
            <a:r>
              <a:rPr lang="en-US" sz="2000">
                <a:latin typeface="Arial" charset="0"/>
              </a:rPr>
              <a:t> = …………..cm</a:t>
            </a:r>
            <a:r>
              <a:rPr lang="en-US" sz="2000" b="1" baseline="30000">
                <a:latin typeface="Arial" charset="0"/>
              </a:rPr>
              <a:t>3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1143000" y="3733800"/>
            <a:ext cx="556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375dm</a:t>
            </a:r>
            <a:r>
              <a:rPr lang="en-US" sz="2000" b="1" baseline="30000">
                <a:latin typeface="Arial" charset="0"/>
              </a:rPr>
              <a:t>3</a:t>
            </a:r>
            <a:r>
              <a:rPr lang="en-US" sz="2000">
                <a:latin typeface="Arial" charset="0"/>
              </a:rPr>
              <a:t>  = ………….cm</a:t>
            </a:r>
            <a:r>
              <a:rPr lang="en-US" sz="2000" b="1" baseline="30000">
                <a:latin typeface="Arial" charset="0"/>
              </a:rPr>
              <a:t>3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5334000" y="2743200"/>
            <a:ext cx="3810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b) 2000cm</a:t>
            </a:r>
            <a:r>
              <a:rPr lang="en-US" sz="2000" b="1" baseline="30000">
                <a:latin typeface="Arial" charset="0"/>
              </a:rPr>
              <a:t>3</a:t>
            </a:r>
            <a:r>
              <a:rPr lang="en-US" sz="2000">
                <a:latin typeface="Arial" charset="0"/>
              </a:rPr>
              <a:t>  = ……….dm</a:t>
            </a:r>
            <a:r>
              <a:rPr lang="en-US" sz="2000" b="1" baseline="30000">
                <a:latin typeface="Arial" charset="0"/>
              </a:rPr>
              <a:t>3</a:t>
            </a: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5257800" y="3276600"/>
            <a:ext cx="3886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490 000cm</a:t>
            </a:r>
            <a:r>
              <a:rPr lang="en-US" sz="2000" b="1" baseline="30000">
                <a:latin typeface="Arial" charset="0"/>
              </a:rPr>
              <a:t>3</a:t>
            </a:r>
            <a:r>
              <a:rPr lang="en-US" sz="2000">
                <a:latin typeface="Arial" charset="0"/>
              </a:rPr>
              <a:t>  = ………..dm</a:t>
            </a:r>
            <a:r>
              <a:rPr lang="en-US" sz="2000" b="1" baseline="30000">
                <a:latin typeface="Arial" charset="0"/>
              </a:rPr>
              <a:t>3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5181600" y="3733800"/>
            <a:ext cx="396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154 000cm</a:t>
            </a:r>
            <a:r>
              <a:rPr lang="en-US" sz="2000" b="1" baseline="30000">
                <a:latin typeface="Arial" charset="0"/>
              </a:rPr>
              <a:t>3</a:t>
            </a:r>
            <a:r>
              <a:rPr lang="en-US" sz="2000">
                <a:latin typeface="Arial" charset="0"/>
              </a:rPr>
              <a:t> = ………..dm</a:t>
            </a:r>
            <a:r>
              <a:rPr lang="en-US" sz="2000" b="1" baseline="30000">
                <a:latin typeface="Arial" charset="0"/>
              </a:rPr>
              <a:t>3</a:t>
            </a: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5257800" y="4191000"/>
            <a:ext cx="3886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5100cm</a:t>
            </a:r>
            <a:r>
              <a:rPr lang="en-US" sz="2000" b="1" baseline="30000">
                <a:latin typeface="Arial" charset="0"/>
              </a:rPr>
              <a:t>3</a:t>
            </a:r>
            <a:r>
              <a:rPr lang="en-US" sz="2000">
                <a:latin typeface="Arial" charset="0"/>
              </a:rPr>
              <a:t> = …………..dm</a:t>
            </a:r>
            <a:r>
              <a:rPr lang="en-US" sz="2000" b="1" baseline="30000">
                <a:latin typeface="Arial" charset="0"/>
              </a:rPr>
              <a:t>3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1981200" y="48768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= 0,8dm</a:t>
            </a:r>
            <a:r>
              <a:rPr lang="en-US" sz="2000" b="1" baseline="30000">
                <a:latin typeface="Arial" charset="0"/>
              </a:rPr>
              <a:t>3</a:t>
            </a:r>
          </a:p>
        </p:txBody>
      </p:sp>
      <p:sp>
        <p:nvSpPr>
          <p:cNvPr id="8206" name="AutoShape 64"/>
          <p:cNvSpPr>
            <a:spLocks noChangeAspect="1" noChangeArrowheads="1" noTextEdit="1"/>
          </p:cNvSpPr>
          <p:nvPr/>
        </p:nvSpPr>
        <p:spPr bwMode="auto">
          <a:xfrm>
            <a:off x="990600" y="4749800"/>
            <a:ext cx="60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89"/>
          <p:cNvGrpSpPr>
            <a:grpSpLocks/>
          </p:cNvGrpSpPr>
          <p:nvPr/>
        </p:nvGrpSpPr>
        <p:grpSpPr bwMode="auto">
          <a:xfrm>
            <a:off x="1092200" y="4764088"/>
            <a:ext cx="1041400" cy="687387"/>
            <a:chOff x="688" y="3001"/>
            <a:chExt cx="656" cy="433"/>
          </a:xfrm>
        </p:grpSpPr>
        <p:sp>
          <p:nvSpPr>
            <p:cNvPr id="8222" name="Text Box 61"/>
            <p:cNvSpPr txBox="1">
              <a:spLocks noChangeArrowheads="1"/>
            </p:cNvSpPr>
            <p:nvPr/>
          </p:nvSpPr>
          <p:spPr bwMode="auto">
            <a:xfrm>
              <a:off x="912" y="3024"/>
              <a:ext cx="43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dm</a:t>
              </a:r>
              <a:r>
                <a:rPr lang="en-US" sz="2000" b="1" baseline="30000">
                  <a:latin typeface="Arial" charset="0"/>
                </a:rPr>
                <a:t>3</a:t>
              </a:r>
            </a:p>
          </p:txBody>
        </p:sp>
        <p:grpSp>
          <p:nvGrpSpPr>
            <p:cNvPr id="8223" name="Group 70"/>
            <p:cNvGrpSpPr>
              <a:grpSpLocks/>
            </p:cNvGrpSpPr>
            <p:nvPr/>
          </p:nvGrpSpPr>
          <p:grpSpPr bwMode="auto">
            <a:xfrm>
              <a:off x="688" y="3001"/>
              <a:ext cx="232" cy="433"/>
              <a:chOff x="688" y="3001"/>
              <a:chExt cx="232" cy="433"/>
            </a:xfrm>
          </p:grpSpPr>
          <p:sp>
            <p:nvSpPr>
              <p:cNvPr id="8224" name="Line 65"/>
              <p:cNvSpPr>
                <a:spLocks noChangeShapeType="1"/>
              </p:cNvSpPr>
              <p:nvPr/>
            </p:nvSpPr>
            <p:spPr bwMode="auto">
              <a:xfrm>
                <a:off x="688" y="3215"/>
                <a:ext cx="232" cy="1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5" name="Rectangle 66"/>
              <p:cNvSpPr>
                <a:spLocks noChangeArrowheads="1"/>
              </p:cNvSpPr>
              <p:nvPr/>
            </p:nvSpPr>
            <p:spPr bwMode="auto">
              <a:xfrm>
                <a:off x="711" y="3240"/>
                <a:ext cx="90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 b="1">
                    <a:latin typeface="Arial" charset="0"/>
                  </a:rPr>
                  <a:t>5</a:t>
                </a:r>
              </a:p>
            </p:txBody>
          </p:sp>
          <p:sp>
            <p:nvSpPr>
              <p:cNvPr id="8226" name="Rectangle 67"/>
              <p:cNvSpPr>
                <a:spLocks noChangeArrowheads="1"/>
              </p:cNvSpPr>
              <p:nvPr/>
            </p:nvSpPr>
            <p:spPr bwMode="auto">
              <a:xfrm>
                <a:off x="714" y="3001"/>
                <a:ext cx="90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 b="1">
                    <a:latin typeface="Arial" charset="0"/>
                  </a:rPr>
                  <a:t>4</a:t>
                </a:r>
              </a:p>
            </p:txBody>
          </p:sp>
        </p:grpSp>
      </p:grpSp>
      <p:sp>
        <p:nvSpPr>
          <p:cNvPr id="16456" name="Rectangle 72"/>
          <p:cNvSpPr>
            <a:spLocks noChangeArrowheads="1"/>
          </p:cNvSpPr>
          <p:nvPr/>
        </p:nvSpPr>
        <p:spPr bwMode="auto">
          <a:xfrm>
            <a:off x="2819400" y="2667000"/>
            <a:ext cx="755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  <a:latin typeface="Arial" charset="0"/>
              </a:rPr>
              <a:t>1000</a:t>
            </a:r>
          </a:p>
        </p:txBody>
      </p:sp>
      <p:sp>
        <p:nvSpPr>
          <p:cNvPr id="16457" name="Text Box 73"/>
          <p:cNvSpPr txBox="1">
            <a:spLocks noChangeArrowheads="1"/>
          </p:cNvSpPr>
          <p:nvPr/>
        </p:nvSpPr>
        <p:spPr bwMode="auto">
          <a:xfrm>
            <a:off x="2743200" y="32766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  <a:latin typeface="Arial" charset="0"/>
              </a:rPr>
              <a:t>5800</a:t>
            </a:r>
          </a:p>
        </p:txBody>
      </p:sp>
      <p:sp>
        <p:nvSpPr>
          <p:cNvPr id="16458" name="Text Box 74"/>
          <p:cNvSpPr txBox="1">
            <a:spLocks noChangeArrowheads="1"/>
          </p:cNvSpPr>
          <p:nvPr/>
        </p:nvSpPr>
        <p:spPr bwMode="auto">
          <a:xfrm>
            <a:off x="2590800" y="3733800"/>
            <a:ext cx="190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  <a:latin typeface="Arial" charset="0"/>
              </a:rPr>
              <a:t>375 000</a:t>
            </a:r>
          </a:p>
        </p:txBody>
      </p:sp>
      <p:grpSp>
        <p:nvGrpSpPr>
          <p:cNvPr id="4" name="Group 83"/>
          <p:cNvGrpSpPr>
            <a:grpSpLocks/>
          </p:cNvGrpSpPr>
          <p:nvPr/>
        </p:nvGrpSpPr>
        <p:grpSpPr bwMode="auto">
          <a:xfrm>
            <a:off x="762000" y="4114800"/>
            <a:ext cx="5334000" cy="687388"/>
            <a:chOff x="528" y="2592"/>
            <a:chExt cx="3360" cy="433"/>
          </a:xfrm>
        </p:grpSpPr>
        <p:sp>
          <p:nvSpPr>
            <p:cNvPr id="8217" name="Text Box 21"/>
            <p:cNvSpPr txBox="1">
              <a:spLocks noChangeArrowheads="1"/>
            </p:cNvSpPr>
            <p:nvPr/>
          </p:nvSpPr>
          <p:spPr bwMode="auto">
            <a:xfrm>
              <a:off x="768" y="2640"/>
              <a:ext cx="312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dm</a:t>
              </a:r>
              <a:r>
                <a:rPr lang="en-US" sz="2000" b="1" baseline="30000">
                  <a:latin typeface="Arial" charset="0"/>
                </a:rPr>
                <a:t>3</a:t>
              </a:r>
              <a:r>
                <a:rPr lang="en-US" sz="2000">
                  <a:latin typeface="Arial" charset="0"/>
                </a:rPr>
                <a:t>  = ……………....cm</a:t>
              </a:r>
              <a:r>
                <a:rPr lang="en-US" sz="2000" b="1" baseline="30000">
                  <a:latin typeface="Arial" charset="0"/>
                </a:rPr>
                <a:t>3</a:t>
              </a:r>
            </a:p>
          </p:txBody>
        </p:sp>
        <p:grpSp>
          <p:nvGrpSpPr>
            <p:cNvPr id="8218" name="Group 75"/>
            <p:cNvGrpSpPr>
              <a:grpSpLocks/>
            </p:cNvGrpSpPr>
            <p:nvPr/>
          </p:nvGrpSpPr>
          <p:grpSpPr bwMode="auto">
            <a:xfrm>
              <a:off x="528" y="2592"/>
              <a:ext cx="232" cy="433"/>
              <a:chOff x="688" y="3001"/>
              <a:chExt cx="232" cy="433"/>
            </a:xfrm>
          </p:grpSpPr>
          <p:sp>
            <p:nvSpPr>
              <p:cNvPr id="8219" name="Line 76"/>
              <p:cNvSpPr>
                <a:spLocks noChangeShapeType="1"/>
              </p:cNvSpPr>
              <p:nvPr/>
            </p:nvSpPr>
            <p:spPr bwMode="auto">
              <a:xfrm>
                <a:off x="688" y="3215"/>
                <a:ext cx="232" cy="1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0" name="Rectangle 77"/>
              <p:cNvSpPr>
                <a:spLocks noChangeArrowheads="1"/>
              </p:cNvSpPr>
              <p:nvPr/>
            </p:nvSpPr>
            <p:spPr bwMode="auto">
              <a:xfrm>
                <a:off x="711" y="3240"/>
                <a:ext cx="90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 b="1">
                    <a:latin typeface="Arial" charset="0"/>
                  </a:rPr>
                  <a:t>5</a:t>
                </a:r>
              </a:p>
            </p:txBody>
          </p:sp>
          <p:sp>
            <p:nvSpPr>
              <p:cNvPr id="8221" name="Rectangle 78"/>
              <p:cNvSpPr>
                <a:spLocks noChangeArrowheads="1"/>
              </p:cNvSpPr>
              <p:nvPr/>
            </p:nvSpPr>
            <p:spPr bwMode="auto">
              <a:xfrm>
                <a:off x="714" y="3001"/>
                <a:ext cx="90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000" b="1">
                    <a:latin typeface="Arial" charset="0"/>
                  </a:rPr>
                  <a:t>4</a:t>
                </a:r>
              </a:p>
            </p:txBody>
          </p:sp>
        </p:grpSp>
      </p:grpSp>
      <p:sp>
        <p:nvSpPr>
          <p:cNvPr id="16468" name="Text Box 84"/>
          <p:cNvSpPr txBox="1">
            <a:spLocks noChangeArrowheads="1"/>
          </p:cNvSpPr>
          <p:nvPr/>
        </p:nvSpPr>
        <p:spPr bwMode="auto">
          <a:xfrm>
            <a:off x="2590800" y="41910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  <a:latin typeface="Arial" charset="0"/>
              </a:rPr>
              <a:t>800</a:t>
            </a:r>
          </a:p>
        </p:txBody>
      </p:sp>
      <p:sp>
        <p:nvSpPr>
          <p:cNvPr id="16469" name="Text Box 85"/>
          <p:cNvSpPr txBox="1">
            <a:spLocks noChangeArrowheads="1"/>
          </p:cNvSpPr>
          <p:nvPr/>
        </p:nvSpPr>
        <p:spPr bwMode="auto">
          <a:xfrm>
            <a:off x="7543800" y="2743200"/>
            <a:ext cx="30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  <a:latin typeface="Arial" charset="0"/>
              </a:rPr>
              <a:t>2</a:t>
            </a:r>
          </a:p>
        </p:txBody>
      </p:sp>
      <p:sp>
        <p:nvSpPr>
          <p:cNvPr id="16470" name="Text Box 86"/>
          <p:cNvSpPr txBox="1">
            <a:spLocks noChangeArrowheads="1"/>
          </p:cNvSpPr>
          <p:nvPr/>
        </p:nvSpPr>
        <p:spPr bwMode="auto">
          <a:xfrm>
            <a:off x="7315200" y="32766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  <a:latin typeface="Arial" charset="0"/>
              </a:rPr>
              <a:t>490</a:t>
            </a:r>
          </a:p>
        </p:txBody>
      </p:sp>
      <p:sp>
        <p:nvSpPr>
          <p:cNvPr id="16471" name="Text Box 87"/>
          <p:cNvSpPr txBox="1">
            <a:spLocks noChangeArrowheads="1"/>
          </p:cNvSpPr>
          <p:nvPr/>
        </p:nvSpPr>
        <p:spPr bwMode="auto">
          <a:xfrm>
            <a:off x="7239000" y="37338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  <a:latin typeface="Arial" charset="0"/>
              </a:rPr>
              <a:t>154</a:t>
            </a:r>
          </a:p>
        </p:txBody>
      </p:sp>
      <p:sp>
        <p:nvSpPr>
          <p:cNvPr id="16472" name="Text Box 88"/>
          <p:cNvSpPr txBox="1">
            <a:spLocks noChangeArrowheads="1"/>
          </p:cNvSpPr>
          <p:nvPr/>
        </p:nvSpPr>
        <p:spPr bwMode="auto">
          <a:xfrm>
            <a:off x="7239000" y="4114800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  <a:latin typeface="Arial" charset="0"/>
              </a:rPr>
              <a:t>5,1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645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64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64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164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1646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2" dur="1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7" dur="1" fill="hold"/>
                                        <p:tgtEl>
                                          <p:spTgt spid="164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2" dur="1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7" dur="1" fill="hold"/>
                                        <p:tgtEl>
                                          <p:spTgt spid="1647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2" dur="1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7" dur="1" fill="hold"/>
                                        <p:tgtEl>
                                          <p:spTgt spid="164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400" grpId="0"/>
      <p:bldP spid="16413" grpId="0" animBg="1"/>
      <p:bldP spid="16401" grpId="0"/>
      <p:bldP spid="16403" grpId="0"/>
      <p:bldP spid="16404" grpId="0"/>
      <p:bldP spid="16407" grpId="0"/>
      <p:bldP spid="16408" grpId="0"/>
      <p:bldP spid="16410" grpId="0"/>
      <p:bldP spid="16411" grpId="0"/>
      <p:bldP spid="16412" grpId="0"/>
      <p:bldP spid="16456" grpId="0"/>
      <p:bldP spid="16457" grpId="0"/>
      <p:bldP spid="16458" grpId="0"/>
      <p:bldP spid="16468" grpId="0"/>
      <p:bldP spid="16469" grpId="0"/>
      <p:bldP spid="16470" grpId="0"/>
      <p:bldP spid="16471" grpId="0"/>
      <p:bldP spid="1647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362200" y="0"/>
            <a:ext cx="73914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FF9900"/>
                </a:solidFill>
                <a:latin typeface="Arial" charset="0"/>
              </a:rPr>
              <a:t>Môn</a:t>
            </a:r>
            <a:r>
              <a:rPr lang="en-US" sz="2000">
                <a:latin typeface="Arial" charset="0"/>
              </a:rPr>
              <a:t>: Toán</a:t>
            </a:r>
          </a:p>
          <a:p>
            <a:r>
              <a:rPr lang="en-US" sz="2000">
                <a:solidFill>
                  <a:srgbClr val="FF9900"/>
                </a:solidFill>
                <a:latin typeface="Arial" charset="0"/>
              </a:rPr>
              <a:t>             </a:t>
            </a:r>
            <a:r>
              <a:rPr lang="en-US" sz="2000" b="1">
                <a:solidFill>
                  <a:srgbClr val="FF9900"/>
                </a:solidFill>
                <a:latin typeface="Arial" charset="0"/>
              </a:rPr>
              <a:t>Bài</a:t>
            </a:r>
            <a:r>
              <a:rPr lang="en-US" sz="2000">
                <a:latin typeface="Arial" charset="0"/>
              </a:rPr>
              <a:t>  : </a:t>
            </a:r>
            <a:r>
              <a:rPr lang="en-US" sz="2000" b="1">
                <a:solidFill>
                  <a:srgbClr val="FF3300"/>
                </a:solidFill>
                <a:latin typeface="Arial" charset="0"/>
              </a:rPr>
              <a:t>Xăng – ti – mét khối. Đề - xi – mét khối</a:t>
            </a:r>
          </a:p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17450" name="Text Box 42"/>
          <p:cNvSpPr txBox="1">
            <a:spLocks noChangeArrowheads="1"/>
          </p:cNvSpPr>
          <p:nvPr/>
        </p:nvSpPr>
        <p:spPr bwMode="auto">
          <a:xfrm>
            <a:off x="1676400" y="1524000"/>
            <a:ext cx="6477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  <a:latin typeface="Arial" charset="0"/>
              </a:rPr>
              <a:t>Hoạt động 5: Củng cố:</a:t>
            </a:r>
          </a:p>
        </p:txBody>
      </p:sp>
      <p:sp>
        <p:nvSpPr>
          <p:cNvPr id="17451" name="Text Box 43"/>
          <p:cNvSpPr txBox="1">
            <a:spLocks noChangeArrowheads="1"/>
          </p:cNvSpPr>
          <p:nvPr/>
        </p:nvSpPr>
        <p:spPr bwMode="auto">
          <a:xfrm>
            <a:off x="1219200" y="2209800"/>
            <a:ext cx="7620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b="1">
                <a:solidFill>
                  <a:srgbClr val="FF3300"/>
                </a:solidFill>
                <a:latin typeface="Arial" charset="0"/>
              </a:rPr>
              <a:t>Nếu đúng giơ thẻ xanh, sai giơ thẻ đỏ: </a:t>
            </a:r>
          </a:p>
          <a:p>
            <a:pPr>
              <a:spcBef>
                <a:spcPct val="50000"/>
              </a:spcBef>
            </a:pPr>
            <a:endParaRPr lang="en-US" b="1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17452" name="Text Box 44"/>
          <p:cNvSpPr txBox="1">
            <a:spLocks noChangeArrowheads="1"/>
          </p:cNvSpPr>
          <p:nvPr/>
        </p:nvSpPr>
        <p:spPr bwMode="auto">
          <a:xfrm>
            <a:off x="381000" y="2895600"/>
            <a:ext cx="792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1/ Xăng- ti – mét khối là thể tích của hình lập phương dài 1dm.  </a:t>
            </a:r>
          </a:p>
        </p:txBody>
      </p:sp>
      <p:sp>
        <p:nvSpPr>
          <p:cNvPr id="17454" name="Rectangle 46"/>
          <p:cNvSpPr>
            <a:spLocks noChangeArrowheads="1"/>
          </p:cNvSpPr>
          <p:nvPr/>
        </p:nvSpPr>
        <p:spPr bwMode="auto">
          <a:xfrm>
            <a:off x="8229600" y="2895600"/>
            <a:ext cx="533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S</a:t>
            </a:r>
          </a:p>
        </p:txBody>
      </p:sp>
      <p:sp>
        <p:nvSpPr>
          <p:cNvPr id="17456" name="Text Box 48"/>
          <p:cNvSpPr txBox="1">
            <a:spLocks noChangeArrowheads="1"/>
          </p:cNvSpPr>
          <p:nvPr/>
        </p:nvSpPr>
        <p:spPr bwMode="auto">
          <a:xfrm>
            <a:off x="304800" y="3429000"/>
            <a:ext cx="815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2/ Đề - xi – mét khối là thể tích của hình lập phương dài 1dm.</a:t>
            </a:r>
          </a:p>
        </p:txBody>
      </p:sp>
      <p:sp>
        <p:nvSpPr>
          <p:cNvPr id="17457" name="Rectangle 49"/>
          <p:cNvSpPr>
            <a:spLocks noChangeArrowheads="1"/>
          </p:cNvSpPr>
          <p:nvPr/>
        </p:nvSpPr>
        <p:spPr bwMode="auto">
          <a:xfrm>
            <a:off x="8077200" y="3429000"/>
            <a:ext cx="533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Đ</a:t>
            </a:r>
          </a:p>
        </p:txBody>
      </p:sp>
      <p:sp>
        <p:nvSpPr>
          <p:cNvPr id="17458" name="Rectangle 50"/>
          <p:cNvSpPr>
            <a:spLocks noChangeArrowheads="1"/>
          </p:cNvSpPr>
          <p:nvPr/>
        </p:nvSpPr>
        <p:spPr bwMode="auto">
          <a:xfrm>
            <a:off x="3657600" y="3886200"/>
            <a:ext cx="533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Đ</a:t>
            </a:r>
          </a:p>
        </p:txBody>
      </p:sp>
      <p:sp>
        <p:nvSpPr>
          <p:cNvPr id="17459" name="Text Box 51"/>
          <p:cNvSpPr txBox="1">
            <a:spLocks noChangeArrowheads="1"/>
          </p:cNvSpPr>
          <p:nvPr/>
        </p:nvSpPr>
        <p:spPr bwMode="auto">
          <a:xfrm>
            <a:off x="304800" y="3886200"/>
            <a:ext cx="312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3/ 1dm</a:t>
            </a:r>
            <a:r>
              <a:rPr lang="en-US" sz="2000" b="1" baseline="30000">
                <a:latin typeface="Arial" charset="0"/>
              </a:rPr>
              <a:t>3</a:t>
            </a:r>
            <a:r>
              <a:rPr lang="en-US" sz="2000">
                <a:latin typeface="Arial" charset="0"/>
              </a:rPr>
              <a:t>   = 1000cm</a:t>
            </a:r>
            <a:r>
              <a:rPr lang="en-US" sz="2000" b="1" baseline="30000">
                <a:latin typeface="Arial" charset="0"/>
              </a:rPr>
              <a:t>3</a:t>
            </a:r>
            <a:r>
              <a:rPr lang="en-US" sz="2000" b="1">
                <a:latin typeface="Arial" charset="0"/>
              </a:rPr>
              <a:t> .</a:t>
            </a:r>
            <a:r>
              <a:rPr lang="en-US" sz="2000">
                <a:latin typeface="Arial" charset="0"/>
              </a:rPr>
              <a:t> </a:t>
            </a:r>
          </a:p>
        </p:txBody>
      </p:sp>
      <p:sp>
        <p:nvSpPr>
          <p:cNvPr id="17464" name="Text Box 56"/>
          <p:cNvSpPr txBox="1">
            <a:spLocks noChangeArrowheads="1"/>
          </p:cNvSpPr>
          <p:nvPr/>
        </p:nvSpPr>
        <p:spPr bwMode="auto">
          <a:xfrm>
            <a:off x="381000" y="4419600"/>
            <a:ext cx="3048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4/ 1cm</a:t>
            </a:r>
            <a:r>
              <a:rPr lang="en-US" sz="2000" b="1" baseline="30000">
                <a:latin typeface="Arial" charset="0"/>
              </a:rPr>
              <a:t>3</a:t>
            </a:r>
            <a:r>
              <a:rPr lang="en-US" sz="2000">
                <a:latin typeface="Arial" charset="0"/>
              </a:rPr>
              <a:t>  = 1000dm</a:t>
            </a:r>
            <a:r>
              <a:rPr lang="en-US" sz="2000" b="1" baseline="30000">
                <a:latin typeface="Arial" charset="0"/>
              </a:rPr>
              <a:t>3 </a:t>
            </a:r>
            <a:r>
              <a:rPr lang="en-US" sz="2000" b="1">
                <a:latin typeface="Arial" charset="0"/>
              </a:rPr>
              <a:t> .</a:t>
            </a:r>
          </a:p>
        </p:txBody>
      </p:sp>
      <p:sp>
        <p:nvSpPr>
          <p:cNvPr id="17468" name="Rectangle 60"/>
          <p:cNvSpPr>
            <a:spLocks noChangeArrowheads="1"/>
          </p:cNvSpPr>
          <p:nvPr/>
        </p:nvSpPr>
        <p:spPr bwMode="auto">
          <a:xfrm>
            <a:off x="3581400" y="4495800"/>
            <a:ext cx="533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4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74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74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74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745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74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745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74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74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74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50" grpId="0"/>
      <p:bldP spid="17451" grpId="0"/>
      <p:bldP spid="17452" grpId="0"/>
      <p:bldP spid="17454" grpId="0" animBg="1"/>
      <p:bldP spid="17456" grpId="0"/>
      <p:bldP spid="17457" grpId="0" animBg="1"/>
      <p:bldP spid="17458" grpId="0" animBg="1"/>
      <p:bldP spid="17459" grpId="0"/>
      <p:bldP spid="17464" grpId="0"/>
      <p:bldP spid="17468" grpId="0" animBg="1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643</TotalTime>
  <Words>621</Words>
  <Application>Microsoft Office PowerPoint</Application>
  <PresentationFormat>On-screen Show (4:3)</PresentationFormat>
  <Paragraphs>105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Times New Roman</vt:lpstr>
      <vt:lpstr>Arial</vt:lpstr>
      <vt:lpstr>Tahoma</vt:lpstr>
      <vt:lpstr>Wingdings</vt:lpstr>
      <vt:lpstr>Ocean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42</cp:revision>
  <dcterms:created xsi:type="dcterms:W3CDTF">2009-02-06T11:30:47Z</dcterms:created>
  <dcterms:modified xsi:type="dcterms:W3CDTF">2016-06-30T03:36:01Z</dcterms:modified>
</cp:coreProperties>
</file>